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embedTrueTypeFonts="1" saveSubsetFonts="1" autoCompressPictures="0">
  <p:sldMasterIdLst>
    <p:sldMasterId id="2147483656" r:id="rId1"/>
  </p:sldMasterIdLst>
  <p:notesMasterIdLst>
    <p:notesMasterId r:id="rId11"/>
  </p:notesMasterIdLst>
  <p:sldIdLst>
    <p:sldId id="273" r:id="rId2"/>
    <p:sldId id="286" r:id="rId3"/>
    <p:sldId id="297" r:id="rId4"/>
    <p:sldId id="298" r:id="rId5"/>
    <p:sldId id="295" r:id="rId6"/>
    <p:sldId id="292" r:id="rId7"/>
    <p:sldId id="291" r:id="rId8"/>
    <p:sldId id="290" r:id="rId9"/>
    <p:sldId id="261" r:id="rId10"/>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Open Sans" panose="020B060402020202020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gcb52jVIEuZ3KXnH3eyXk+lbzB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7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340" autoAdjust="0"/>
  </p:normalViewPr>
  <p:slideViewPr>
    <p:cSldViewPr snapToGrid="0">
      <p:cViewPr>
        <p:scale>
          <a:sx n="84" d="100"/>
          <a:sy n="84" d="100"/>
        </p:scale>
        <p:origin x="1512" y="6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9" Type="http://customschemas.google.com/relationships/presentationmetadata" Target="metadata"/><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128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SI"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7199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9428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5722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2155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66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baseline="0" dirty="0">
              <a:solidFill>
                <a:schemeClr val="dk1"/>
              </a:solidFill>
              <a:effectLst/>
              <a:latin typeface="Calibri"/>
              <a:ea typeface="Calibri"/>
              <a:cs typeface="Calibri"/>
              <a:sym typeface="Calibri"/>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063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SI"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7836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Google Shape;184;p1">
            <a:extLst>
              <a:ext uri="{FF2B5EF4-FFF2-40B4-BE49-F238E27FC236}">
                <a16:creationId xmlns:a16="http://schemas.microsoft.com/office/drawing/2014/main" id="{D0942B7D-32D2-D706-42D4-B438C0A95F61}"/>
              </a:ext>
            </a:extLst>
          </p:cNvPr>
          <p:cNvSpPr txBox="1">
            <a:spLocks noGrp="1"/>
          </p:cNvSpPr>
          <p:nvPr>
            <p:ph type="body" idx="2"/>
          </p:nvPr>
        </p:nvSpPr>
        <p:spPr>
          <a:xfrm>
            <a:off x="3264000" y="3366503"/>
            <a:ext cx="5663997" cy="365125"/>
          </a:xfrm>
          <a:prstGeom prst="rect">
            <a:avLst/>
          </a:prstGeom>
          <a:noFill/>
          <a:ln>
            <a:noFill/>
          </a:ln>
        </p:spPr>
        <p:txBody>
          <a:bodyPr spcFirstLastPara="1" wrap="square" lIns="91425" tIns="45700" rIns="91425" bIns="45700" anchor="t" anchorCtr="0">
            <a:noAutofit/>
          </a:bodyPr>
          <a:lstStyle>
            <a:lvl1pPr>
              <a:defRPr>
                <a:solidFill>
                  <a:schemeClr val="accent4"/>
                </a:solidFill>
                <a:latin typeface="+mn-lt"/>
              </a:defRPr>
            </a:lvl1pPr>
          </a:lstStyle>
          <a:p>
            <a:pPr marL="0" lvl="0" indent="0" algn="ctr" rtl="0">
              <a:lnSpc>
                <a:spcPct val="100000"/>
              </a:lnSpc>
              <a:spcBef>
                <a:spcPts val="0"/>
              </a:spcBef>
              <a:spcAft>
                <a:spcPts val="0"/>
              </a:spcAft>
              <a:buClr>
                <a:srgbClr val="F5F5F5"/>
              </a:buClr>
              <a:buSzPts val="1100"/>
              <a:buNone/>
            </a:pPr>
            <a:r>
              <a:rPr lang="en-US" dirty="0"/>
              <a:t>NAME OF THE PRESENTER, POSITION, ORGANIZATION</a:t>
            </a:r>
            <a:endParaRPr dirty="0"/>
          </a:p>
        </p:txBody>
      </p:sp>
      <p:sp>
        <p:nvSpPr>
          <p:cNvPr id="9" name="Google Shape;185;p1">
            <a:extLst>
              <a:ext uri="{FF2B5EF4-FFF2-40B4-BE49-F238E27FC236}">
                <a16:creationId xmlns:a16="http://schemas.microsoft.com/office/drawing/2014/main" id="{405F6BEF-5F08-09AB-34A3-018CE0E14BBE}"/>
              </a:ext>
            </a:extLst>
          </p:cNvPr>
          <p:cNvSpPr txBox="1">
            <a:spLocks noGrp="1"/>
          </p:cNvSpPr>
          <p:nvPr>
            <p:ph type="body" idx="3"/>
          </p:nvPr>
        </p:nvSpPr>
        <p:spPr>
          <a:xfrm>
            <a:off x="4354650" y="3985775"/>
            <a:ext cx="3482700" cy="594000"/>
          </a:xfrm>
          <a:prstGeom prst="rect">
            <a:avLst/>
          </a:prstGeom>
          <a:noFill/>
          <a:ln>
            <a:noFill/>
          </a:ln>
        </p:spPr>
        <p:txBody>
          <a:bodyPr spcFirstLastPara="1" wrap="square" lIns="91425" tIns="45700" rIns="91425" bIns="45700" anchor="t" anchorCtr="0">
            <a:noAutofit/>
          </a:bodyPr>
          <a:lstStyle>
            <a:lvl1pPr>
              <a:defRPr sz="1200">
                <a:latin typeface="+mn-lt"/>
                <a:cs typeface="Arial" panose="020B0604020202020204" pitchFamily="34" charset="0"/>
              </a:defRPr>
            </a:lvl1pPr>
          </a:lstStyle>
          <a:p>
            <a:pPr marL="0" lvl="0" indent="0" algn="ctr" rtl="0">
              <a:lnSpc>
                <a:spcPct val="100000"/>
              </a:lnSpc>
              <a:spcBef>
                <a:spcPts val="0"/>
              </a:spcBef>
              <a:spcAft>
                <a:spcPts val="0"/>
              </a:spcAft>
              <a:buClr>
                <a:srgbClr val="F5F5F5"/>
              </a:buClr>
              <a:buSzPts val="1100"/>
              <a:buNone/>
            </a:pPr>
            <a:r>
              <a:rPr lang="en-US" dirty="0"/>
              <a:t>EMAIL OF THE PRESENTER</a:t>
            </a:r>
            <a:endParaRPr dirty="0"/>
          </a:p>
        </p:txBody>
      </p:sp>
      <p:sp>
        <p:nvSpPr>
          <p:cNvPr id="10" name="Google Shape;184;p1">
            <a:extLst>
              <a:ext uri="{FF2B5EF4-FFF2-40B4-BE49-F238E27FC236}">
                <a16:creationId xmlns:a16="http://schemas.microsoft.com/office/drawing/2014/main" id="{88523EAD-D2FC-31D1-49E8-3A96FB5E98D7}"/>
              </a:ext>
            </a:extLst>
          </p:cNvPr>
          <p:cNvSpPr txBox="1">
            <a:spLocks noGrp="1"/>
          </p:cNvSpPr>
          <p:nvPr>
            <p:ph type="body" idx="10" hasCustomPrompt="1"/>
          </p:nvPr>
        </p:nvSpPr>
        <p:spPr>
          <a:xfrm>
            <a:off x="2205434" y="2195943"/>
            <a:ext cx="7781131" cy="1004458"/>
          </a:xfrm>
          <a:prstGeom prst="rect">
            <a:avLst/>
          </a:prstGeom>
          <a:noFill/>
          <a:ln>
            <a:noFill/>
          </a:ln>
        </p:spPr>
        <p:txBody>
          <a:bodyPr spcFirstLastPara="1" wrap="square" lIns="91425" tIns="45700" rIns="91425" bIns="45700" anchor="t" anchorCtr="0">
            <a:noAutofit/>
          </a:bodyPr>
          <a:lstStyle>
            <a:lvl1pPr>
              <a:defRPr sz="6600">
                <a:solidFill>
                  <a:schemeClr val="tx1"/>
                </a:solidFill>
                <a:latin typeface="+mj-lt"/>
              </a:defRPr>
            </a:lvl1pPr>
          </a:lstStyle>
          <a:p>
            <a:pPr marL="0" lvl="0" indent="0" algn="ctr" rtl="0">
              <a:lnSpc>
                <a:spcPct val="100000"/>
              </a:lnSpc>
              <a:spcBef>
                <a:spcPts val="0"/>
              </a:spcBef>
              <a:spcAft>
                <a:spcPts val="0"/>
              </a:spcAft>
              <a:buClr>
                <a:srgbClr val="F5F5F5"/>
              </a:buClr>
              <a:buSzPts val="1100"/>
              <a:buNone/>
            </a:pPr>
            <a:r>
              <a:rPr lang="sr-Latn-RS" dirty="0"/>
              <a:t>Click to add title</a:t>
            </a:r>
            <a:endParaRPr dirty="0"/>
          </a:p>
        </p:txBody>
      </p:sp>
    </p:spTree>
    <p:extLst>
      <p:ext uri="{BB962C8B-B14F-4D97-AF65-F5344CB8AC3E}">
        <p14:creationId xmlns:p14="http://schemas.microsoft.com/office/powerpoint/2010/main" val="1842930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preserve="1" userDrawn="1">
  <p:cSld name="layout 4">
    <p:spTree>
      <p:nvGrpSpPr>
        <p:cNvPr id="1" name="Shape 29"/>
        <p:cNvGrpSpPr/>
        <p:nvPr/>
      </p:nvGrpSpPr>
      <p:grpSpPr>
        <a:xfrm>
          <a:off x="0" y="0"/>
          <a:ext cx="0" cy="0"/>
          <a:chOff x="0" y="0"/>
          <a:chExt cx="0" cy="0"/>
        </a:xfrm>
      </p:grpSpPr>
      <p:sp>
        <p:nvSpPr>
          <p:cNvPr id="34" name="Google Shape;34;p34"/>
          <p:cNvSpPr txBox="1">
            <a:spLocks noGrp="1"/>
          </p:cNvSpPr>
          <p:nvPr>
            <p:ph type="body" idx="1"/>
          </p:nvPr>
        </p:nvSpPr>
        <p:spPr>
          <a:xfrm>
            <a:off x="838200" y="1599144"/>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2910418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reserve="1" userDrawn="1">
  <p:cSld name="layout 5">
    <p:spTree>
      <p:nvGrpSpPr>
        <p:cNvPr id="1" name="Shape 35"/>
        <p:cNvGrpSpPr/>
        <p:nvPr/>
      </p:nvGrpSpPr>
      <p:grpSpPr>
        <a:xfrm>
          <a:off x="0" y="0"/>
          <a:ext cx="0" cy="0"/>
          <a:chOff x="0" y="0"/>
          <a:chExt cx="0" cy="0"/>
        </a:xfrm>
      </p:grpSpPr>
      <p:sp>
        <p:nvSpPr>
          <p:cNvPr id="2" name="Google Shape;35;p26">
            <a:extLst>
              <a:ext uri="{FF2B5EF4-FFF2-40B4-BE49-F238E27FC236}">
                <a16:creationId xmlns:a16="http://schemas.microsoft.com/office/drawing/2014/main" id="{975CADA8-D9D9-D51E-15AD-258D5444F98A}"/>
              </a:ext>
            </a:extLst>
          </p:cNvPr>
          <p:cNvSpPr>
            <a:spLocks noGrp="1"/>
          </p:cNvSpPr>
          <p:nvPr>
            <p:ph type="pic" idx="2"/>
          </p:nvPr>
        </p:nvSpPr>
        <p:spPr>
          <a:xfrm>
            <a:off x="1157592" y="1449421"/>
            <a:ext cx="10038944" cy="4766453"/>
          </a:xfrm>
          <a:prstGeom prst="rect">
            <a:avLst/>
          </a:prstGeom>
          <a:solidFill>
            <a:schemeClr val="lt1"/>
          </a:solidFill>
          <a:ln>
            <a:noFill/>
          </a:ln>
        </p:spPr>
      </p:sp>
    </p:spTree>
    <p:extLst>
      <p:ext uri="{BB962C8B-B14F-4D97-AF65-F5344CB8AC3E}">
        <p14:creationId xmlns:p14="http://schemas.microsoft.com/office/powerpoint/2010/main" val="3597242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preserve="1">
  <p:cSld name="layout 6">
    <p:spTree>
      <p:nvGrpSpPr>
        <p:cNvPr id="1" name="Shape 41"/>
        <p:cNvGrpSpPr/>
        <p:nvPr/>
      </p:nvGrpSpPr>
      <p:grpSpPr>
        <a:xfrm>
          <a:off x="0" y="0"/>
          <a:ext cx="0" cy="0"/>
          <a:chOff x="0" y="0"/>
          <a:chExt cx="0" cy="0"/>
        </a:xfrm>
      </p:grpSpPr>
      <p:sp>
        <p:nvSpPr>
          <p:cNvPr id="42" name="Google Shape;42;p3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1272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Google Shape;184;p1">
            <a:extLst>
              <a:ext uri="{FF2B5EF4-FFF2-40B4-BE49-F238E27FC236}">
                <a16:creationId xmlns:a16="http://schemas.microsoft.com/office/drawing/2014/main" id="{D0942B7D-32D2-D706-42D4-B438C0A95F61}"/>
              </a:ext>
            </a:extLst>
          </p:cNvPr>
          <p:cNvSpPr txBox="1">
            <a:spLocks noGrp="1"/>
          </p:cNvSpPr>
          <p:nvPr>
            <p:ph type="body" idx="2"/>
          </p:nvPr>
        </p:nvSpPr>
        <p:spPr>
          <a:xfrm>
            <a:off x="3264000" y="3366503"/>
            <a:ext cx="5663997" cy="365125"/>
          </a:xfrm>
          <a:prstGeom prst="rect">
            <a:avLst/>
          </a:prstGeom>
          <a:noFill/>
          <a:ln>
            <a:noFill/>
          </a:ln>
        </p:spPr>
        <p:txBody>
          <a:bodyPr spcFirstLastPara="1" wrap="square" lIns="91425" tIns="45700" rIns="91425" bIns="45700" anchor="t" anchorCtr="0">
            <a:noAutofit/>
          </a:bodyPr>
          <a:lstStyle>
            <a:lvl1pPr>
              <a:defRPr>
                <a:solidFill>
                  <a:schemeClr val="accent4"/>
                </a:solidFill>
                <a:latin typeface="+mn-lt"/>
              </a:defRPr>
            </a:lvl1pPr>
          </a:lstStyle>
          <a:p>
            <a:pPr marL="0" lvl="0" indent="0" algn="ctr" rtl="0">
              <a:lnSpc>
                <a:spcPct val="100000"/>
              </a:lnSpc>
              <a:spcBef>
                <a:spcPts val="0"/>
              </a:spcBef>
              <a:spcAft>
                <a:spcPts val="0"/>
              </a:spcAft>
              <a:buClr>
                <a:srgbClr val="F5F5F5"/>
              </a:buClr>
              <a:buSzPts val="1100"/>
              <a:buNone/>
            </a:pPr>
            <a:r>
              <a:rPr lang="en-US" dirty="0"/>
              <a:t>NAME OF THE PRESENTER, POSITION, ORGANIZATION</a:t>
            </a:r>
            <a:endParaRPr dirty="0"/>
          </a:p>
        </p:txBody>
      </p:sp>
      <p:sp>
        <p:nvSpPr>
          <p:cNvPr id="9" name="Google Shape;185;p1">
            <a:extLst>
              <a:ext uri="{FF2B5EF4-FFF2-40B4-BE49-F238E27FC236}">
                <a16:creationId xmlns:a16="http://schemas.microsoft.com/office/drawing/2014/main" id="{405F6BEF-5F08-09AB-34A3-018CE0E14BBE}"/>
              </a:ext>
            </a:extLst>
          </p:cNvPr>
          <p:cNvSpPr txBox="1">
            <a:spLocks noGrp="1"/>
          </p:cNvSpPr>
          <p:nvPr>
            <p:ph type="body" idx="3"/>
          </p:nvPr>
        </p:nvSpPr>
        <p:spPr>
          <a:xfrm>
            <a:off x="4354650" y="3985775"/>
            <a:ext cx="3482700" cy="594000"/>
          </a:xfrm>
          <a:prstGeom prst="rect">
            <a:avLst/>
          </a:prstGeom>
          <a:noFill/>
          <a:ln>
            <a:noFill/>
          </a:ln>
        </p:spPr>
        <p:txBody>
          <a:bodyPr spcFirstLastPara="1" wrap="square" lIns="91425" tIns="45700" rIns="91425" bIns="45700" anchor="t" anchorCtr="0">
            <a:noAutofit/>
          </a:bodyPr>
          <a:lstStyle>
            <a:lvl1pPr>
              <a:defRPr sz="1200">
                <a:latin typeface="+mn-lt"/>
                <a:cs typeface="Arial" panose="020B0604020202020204" pitchFamily="34" charset="0"/>
              </a:defRPr>
            </a:lvl1pPr>
          </a:lstStyle>
          <a:p>
            <a:pPr marL="0" lvl="0" indent="0" algn="ctr" rtl="0">
              <a:lnSpc>
                <a:spcPct val="100000"/>
              </a:lnSpc>
              <a:spcBef>
                <a:spcPts val="0"/>
              </a:spcBef>
              <a:spcAft>
                <a:spcPts val="0"/>
              </a:spcAft>
              <a:buClr>
                <a:srgbClr val="F5F5F5"/>
              </a:buClr>
              <a:buSzPts val="1100"/>
              <a:buNone/>
            </a:pPr>
            <a:r>
              <a:rPr lang="en-US" dirty="0"/>
              <a:t>EMAIL OF THE PRESENTER</a:t>
            </a:r>
            <a:endParaRPr dirty="0"/>
          </a:p>
        </p:txBody>
      </p:sp>
      <p:sp>
        <p:nvSpPr>
          <p:cNvPr id="10" name="Google Shape;184;p1">
            <a:extLst>
              <a:ext uri="{FF2B5EF4-FFF2-40B4-BE49-F238E27FC236}">
                <a16:creationId xmlns:a16="http://schemas.microsoft.com/office/drawing/2014/main" id="{88523EAD-D2FC-31D1-49E8-3A96FB5E98D7}"/>
              </a:ext>
            </a:extLst>
          </p:cNvPr>
          <p:cNvSpPr txBox="1">
            <a:spLocks noGrp="1"/>
          </p:cNvSpPr>
          <p:nvPr>
            <p:ph type="body" idx="10" hasCustomPrompt="1"/>
          </p:nvPr>
        </p:nvSpPr>
        <p:spPr>
          <a:xfrm>
            <a:off x="1401030" y="2234972"/>
            <a:ext cx="9389936" cy="1004458"/>
          </a:xfrm>
          <a:prstGeom prst="rect">
            <a:avLst/>
          </a:prstGeom>
          <a:noFill/>
          <a:ln>
            <a:noFill/>
          </a:ln>
        </p:spPr>
        <p:txBody>
          <a:bodyPr spcFirstLastPara="1" wrap="square" lIns="91425" tIns="45700" rIns="91425" bIns="45700" anchor="t" anchorCtr="0">
            <a:noAutofit/>
          </a:bodyPr>
          <a:lstStyle>
            <a:lvl1pPr>
              <a:defRPr sz="5400">
                <a:solidFill>
                  <a:schemeClr val="tx1"/>
                </a:solidFill>
                <a:latin typeface="+mj-lt"/>
              </a:defRPr>
            </a:lvl1pPr>
          </a:lstStyle>
          <a:p>
            <a:pPr marL="0" lvl="0" indent="0" algn="ctr" rtl="0">
              <a:lnSpc>
                <a:spcPct val="100000"/>
              </a:lnSpc>
              <a:spcBef>
                <a:spcPts val="0"/>
              </a:spcBef>
              <a:spcAft>
                <a:spcPts val="0"/>
              </a:spcAft>
              <a:buClr>
                <a:srgbClr val="F5F5F5"/>
              </a:buClr>
              <a:buSzPts val="1100"/>
              <a:buNone/>
            </a:pPr>
            <a:r>
              <a:rPr lang="sr-Latn-RS" dirty="0"/>
              <a:t>Thank you for your attention</a:t>
            </a:r>
            <a:endParaRPr dirty="0"/>
          </a:p>
        </p:txBody>
      </p:sp>
    </p:spTree>
    <p:extLst>
      <p:ext uri="{BB962C8B-B14F-4D97-AF65-F5344CB8AC3E}">
        <p14:creationId xmlns:p14="http://schemas.microsoft.com/office/powerpoint/2010/main" val="2132971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losing slide">
  <p:cSld name="1_Closing slide">
    <p:bg>
      <p:bgPr>
        <a:blipFill>
          <a:blip r:embed="rId2">
            <a:alphaModFix/>
          </a:blip>
          <a:stretch>
            <a:fillRect/>
          </a:stretch>
        </a:blipFill>
        <a:effectLst/>
      </p:bgPr>
    </p:bg>
    <p:spTree>
      <p:nvGrpSpPr>
        <p:cNvPr id="1" name="Shape 41"/>
        <p:cNvGrpSpPr/>
        <p:nvPr/>
      </p:nvGrpSpPr>
      <p:grpSpPr>
        <a:xfrm>
          <a:off x="0" y="0"/>
          <a:ext cx="0" cy="0"/>
          <a:chOff x="0" y="0"/>
          <a:chExt cx="0" cy="0"/>
        </a:xfrm>
      </p:grpSpPr>
      <p:sp>
        <p:nvSpPr>
          <p:cNvPr id="42" name="Google Shape;42;p46"/>
          <p:cNvSpPr txBox="1">
            <a:spLocks noGrp="1"/>
          </p:cNvSpPr>
          <p:nvPr>
            <p:ph type="body" idx="1"/>
          </p:nvPr>
        </p:nvSpPr>
        <p:spPr>
          <a:xfrm>
            <a:off x="3264000" y="3366503"/>
            <a:ext cx="5663997" cy="3651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400" b="0" i="0" u="none" strike="noStrike" cap="none">
                <a:solidFill>
                  <a:schemeClr val="accent4"/>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3" name="Google Shape;43;p46"/>
          <p:cNvSpPr txBox="1">
            <a:spLocks noGrp="1"/>
          </p:cNvSpPr>
          <p:nvPr>
            <p:ph type="body" idx="2"/>
          </p:nvPr>
        </p:nvSpPr>
        <p:spPr>
          <a:xfrm>
            <a:off x="4354650" y="3985775"/>
            <a:ext cx="3482700" cy="594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46"/>
          <p:cNvSpPr txBox="1">
            <a:spLocks noGrp="1"/>
          </p:cNvSpPr>
          <p:nvPr>
            <p:ph type="body" idx="3"/>
          </p:nvPr>
        </p:nvSpPr>
        <p:spPr>
          <a:xfrm>
            <a:off x="1401030" y="2234972"/>
            <a:ext cx="9389936" cy="100445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5400" b="0" i="0" u="none" strike="noStrike" cap="none">
                <a:solidFill>
                  <a:schemeClr val="dk1"/>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154241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Slide" preserve="1">
  <p:cSld name="layout 1">
    <p:bg>
      <p:bgPr>
        <a:blipFill dpi="0" rotWithShape="1">
          <a:blip r:embed="rId2">
            <a:lum/>
          </a:blip>
          <a:srcRect/>
          <a:stretch>
            <a:fillRect/>
          </a:stretch>
        </a:blipFill>
        <a:effectLst/>
      </p:bgPr>
    </p:bg>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405097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reserve="1">
  <p:cSld name="3_Title Slide">
    <p:bg>
      <p:bgPr>
        <a:blipFill dpi="0" rotWithShape="1">
          <a:blip r:embed="rId2">
            <a:lum/>
          </a:blip>
          <a:srcRect/>
          <a:stretch>
            <a:fillRect/>
          </a:stretch>
        </a:blipFill>
        <a:effectLst/>
      </p:bgPr>
    </p:bg>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210072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reserve="1">
  <p:cSld name="3_Title Slide">
    <p:bg>
      <p:bgPr>
        <a:blipFill dpi="0" rotWithShape="1">
          <a:blip r:embed="rId2">
            <a:lum/>
          </a:blip>
          <a:srcRect/>
          <a:stretch>
            <a:fillRect/>
          </a:stretch>
        </a:blipFill>
        <a:effectLst/>
      </p:bgPr>
    </p:bg>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739608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reserve="1">
  <p:cSld name="3_Title Slide">
    <p:bg>
      <p:bgPr>
        <a:blipFill dpi="0" rotWithShape="1">
          <a:blip r:embed="rId2">
            <a:lum/>
          </a:blip>
          <a:srcRect/>
          <a:stretch>
            <a:fillRect/>
          </a:stretch>
        </a:blipFill>
        <a:effectLst/>
      </p:bgPr>
    </p:bg>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1049132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reserve="1">
  <p:cSld name="3_Title Slide">
    <p:bg>
      <p:bgPr>
        <a:blipFill dpi="0" rotWithShape="1">
          <a:blip r:embed="rId2">
            <a:lum/>
          </a:blip>
          <a:srcRect/>
          <a:stretch>
            <a:fillRect/>
          </a:stretch>
        </a:blipFill>
        <a:effectLst/>
      </p:bgPr>
    </p:bg>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2722973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Title Slide" preserve="1">
  <p:cSld name="3_Title Slide">
    <p:spTree>
      <p:nvGrpSpPr>
        <p:cNvPr id="1" name="Shape 14"/>
        <p:cNvGrpSpPr/>
        <p:nvPr/>
      </p:nvGrpSpPr>
      <p:grpSpPr>
        <a:xfrm>
          <a:off x="0" y="0"/>
          <a:ext cx="0" cy="0"/>
          <a:chOff x="0" y="0"/>
          <a:chExt cx="0" cy="0"/>
        </a:xfrm>
      </p:grpSpPr>
      <p:sp>
        <p:nvSpPr>
          <p:cNvPr id="15" name="Google Shape;15;p31"/>
          <p:cNvSpPr txBox="1">
            <a:spLocks noGrp="1"/>
          </p:cNvSpPr>
          <p:nvPr>
            <p:ph type="title" hasCustomPrompt="1"/>
          </p:nvPr>
        </p:nvSpPr>
        <p:spPr>
          <a:xfrm>
            <a:off x="831850" y="1701209"/>
            <a:ext cx="10515600" cy="1032466"/>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sr-Latn-RS" dirty="0"/>
              <a:t>Open Sans</a:t>
            </a:r>
            <a:endParaRPr dirty="0"/>
          </a:p>
        </p:txBody>
      </p:sp>
      <p:sp>
        <p:nvSpPr>
          <p:cNvPr id="16" name="Google Shape;16;p31"/>
          <p:cNvSpPr txBox="1">
            <a:spLocks noGrp="1"/>
          </p:cNvSpPr>
          <p:nvPr>
            <p:ph type="body" idx="1" hasCustomPrompt="1"/>
          </p:nvPr>
        </p:nvSpPr>
        <p:spPr>
          <a:xfrm>
            <a:off x="916173" y="2883195"/>
            <a:ext cx="10515600" cy="339114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b="0" i="0" dirty="0">
                <a:solidFill>
                  <a:srgbClr val="000000"/>
                </a:solidFill>
                <a:effectLst/>
                <a:highlight>
                  <a:srgbClr val="FFFFFF"/>
                </a:highlight>
                <a:latin typeface="Open Sans" pitchFamily="2" charset="0"/>
              </a:rPr>
              <a:t>Lorem ipsum dolor sit </a:t>
            </a:r>
            <a:r>
              <a:rPr lang="en-US" b="0" i="0" dirty="0" err="1">
                <a:solidFill>
                  <a:srgbClr val="000000"/>
                </a:solidFill>
                <a:effectLst/>
                <a:highlight>
                  <a:srgbClr val="FFFFFF"/>
                </a:highlight>
                <a:latin typeface="Open Sans" pitchFamily="2" charset="0"/>
              </a:rPr>
              <a:t>amet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consectetur</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adipiscing</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elit</a:t>
            </a:r>
            <a:r>
              <a:rPr lang="en-US" b="0" i="0" dirty="0">
                <a:solidFill>
                  <a:srgbClr val="000000"/>
                </a:solidFill>
                <a:effectLst/>
                <a:highlight>
                  <a:srgbClr val="FFFFFF"/>
                </a:highlight>
                <a:latin typeface="Open Sans" pitchFamily="2" charset="0"/>
              </a:rPr>
              <a:t>. Duis </a:t>
            </a:r>
            <a:r>
              <a:rPr lang="en-US" b="0" i="0" dirty="0" err="1">
                <a:solidFill>
                  <a:srgbClr val="000000"/>
                </a:solidFill>
                <a:effectLst/>
                <a:highlight>
                  <a:srgbClr val="FFFFFF"/>
                </a:highlight>
                <a:latin typeface="Open Sans" pitchFamily="2" charset="0"/>
              </a:rPr>
              <a:t>eu</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sodales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est</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congue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erat</a:t>
            </a:r>
            <a:r>
              <a:rPr lang="en-US" b="0" i="0" dirty="0">
                <a:solidFill>
                  <a:srgbClr val="000000"/>
                </a:solidFill>
                <a:effectLst/>
                <a:highlight>
                  <a:srgbClr val="FFFFFF"/>
                </a:highlight>
                <a:latin typeface="Open Sans" pitchFamily="2" charset="0"/>
              </a:rPr>
              <a:t>. Vestibulum non diam </a:t>
            </a:r>
            <a:r>
              <a:rPr lang="en-US" b="0" i="0" dirty="0" err="1">
                <a:solidFill>
                  <a:srgbClr val="000000"/>
                </a:solidFill>
                <a:effectLst/>
                <a:highlight>
                  <a:srgbClr val="FFFFFF"/>
                </a:highlight>
                <a:latin typeface="Open Sans" pitchFamily="2" charset="0"/>
              </a:rPr>
              <a:t>dignissim</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suscipit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arcu</a:t>
            </a:r>
            <a:r>
              <a:rPr lang="en-US" b="0" i="0" dirty="0">
                <a:solidFill>
                  <a:srgbClr val="000000"/>
                </a:solidFill>
                <a:effectLst/>
                <a:highlight>
                  <a:srgbClr val="FFFFFF"/>
                </a:highlight>
                <a:latin typeface="Open Sans" pitchFamily="2" charset="0"/>
              </a:rPr>
              <a:t> id, </a:t>
            </a:r>
            <a:r>
              <a:rPr lang="en-US" b="0" i="0" dirty="0" err="1">
                <a:solidFill>
                  <a:srgbClr val="000000"/>
                </a:solidFill>
                <a:effectLst/>
                <a:highlight>
                  <a:srgbClr val="FFFFFF"/>
                </a:highlight>
                <a:latin typeface="Open Sans" pitchFamily="2" charset="0"/>
              </a:rPr>
              <a:t>euismod</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lacus</a:t>
            </a:r>
            <a:r>
              <a:rPr lang="en-US" b="0" i="0" dirty="0">
                <a:solidFill>
                  <a:srgbClr val="000000"/>
                </a:solidFill>
                <a:effectLst/>
                <a:highlight>
                  <a:srgbClr val="FFFFFF"/>
                </a:highlight>
                <a:latin typeface="Open Sans" pitchFamily="2" charset="0"/>
              </a:rPr>
              <a:t>. Nunc </a:t>
            </a:r>
            <a:r>
              <a:rPr lang="en-US" b="0" i="0" dirty="0" err="1">
                <a:solidFill>
                  <a:srgbClr val="000000"/>
                </a:solidFill>
                <a:effectLst/>
                <a:highlight>
                  <a:srgbClr val="FFFFFF"/>
                </a:highlight>
                <a:latin typeface="Open Sans" pitchFamily="2" charset="0"/>
              </a:rPr>
              <a:t>mattis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nunc</a:t>
            </a:r>
            <a:r>
              <a:rPr lang="en-US" b="0" i="0" dirty="0">
                <a:solidFill>
                  <a:srgbClr val="000000"/>
                </a:solidFill>
                <a:effectLst/>
                <a:highlight>
                  <a:srgbClr val="FFFFFF"/>
                </a:highlight>
                <a:latin typeface="Open Sans" pitchFamily="2" charset="0"/>
              </a:rPr>
              <a:t> sed </a:t>
            </a:r>
            <a:r>
              <a:rPr lang="en-US" b="0" i="0" dirty="0" err="1">
                <a:solidFill>
                  <a:srgbClr val="000000"/>
                </a:solidFill>
                <a:effectLst/>
                <a:highlight>
                  <a:srgbClr val="FFFFFF"/>
                </a:highlight>
                <a:latin typeface="Open Sans" pitchFamily="2" charset="0"/>
              </a:rPr>
              <a:t>tristique</a:t>
            </a:r>
            <a:r>
              <a:rPr lang="en-US" b="0" i="0" dirty="0">
                <a:solidFill>
                  <a:srgbClr val="000000"/>
                </a:solidFill>
                <a:effectLst/>
                <a:highlight>
                  <a:srgbClr val="FFFFFF"/>
                </a:highlight>
                <a:latin typeface="Open Sans" pitchFamily="2" charset="0"/>
              </a:rPr>
              <a:t> maximus. </a:t>
            </a:r>
            <a:r>
              <a:rPr lang="en-US" b="0" i="0" dirty="0" err="1">
                <a:solidFill>
                  <a:srgbClr val="000000"/>
                </a:solidFill>
                <a:effectLst/>
                <a:highlight>
                  <a:srgbClr val="FFFFFF"/>
                </a:highlight>
                <a:latin typeface="Open Sans" pitchFamily="2" charset="0"/>
              </a:rPr>
              <a:t>Fusce</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laoreet</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neque</a:t>
            </a:r>
            <a:r>
              <a:rPr lang="en-US" b="0" i="0" dirty="0">
                <a:solidFill>
                  <a:srgbClr val="000000"/>
                </a:solidFill>
                <a:effectLst/>
                <a:highlight>
                  <a:srgbClr val="FFFFFF"/>
                </a:highlight>
                <a:latin typeface="Open Sans" pitchFamily="2" charset="0"/>
              </a:rPr>
              <a:t> in </a:t>
            </a:r>
            <a:r>
              <a:rPr lang="en-US" b="0" i="0" dirty="0" err="1">
                <a:solidFill>
                  <a:srgbClr val="000000"/>
                </a:solidFill>
                <a:effectLst/>
                <a:highlight>
                  <a:srgbClr val="FFFFFF"/>
                </a:highlight>
                <a:latin typeface="Open Sans" pitchFamily="2" charset="0"/>
              </a:rPr>
              <a:t>lectus</a:t>
            </a:r>
            <a:r>
              <a:rPr lang="en-US" b="0" i="0" dirty="0">
                <a:solidFill>
                  <a:srgbClr val="000000"/>
                </a:solidFill>
                <a:effectLst/>
                <a:highlight>
                  <a:srgbClr val="FFFFFF"/>
                </a:highlight>
                <a:latin typeface="Open Sans" pitchFamily="2" charset="0"/>
              </a:rPr>
              <a:t> </a:t>
            </a:r>
            <a:r>
              <a:rPr lang="en-US" b="0" i="0" dirty="0" err="1">
                <a:solidFill>
                  <a:srgbClr val="000000"/>
                </a:solidFill>
                <a:effectLst/>
                <a:highlight>
                  <a:srgbClr val="FFFFFF"/>
                </a:highlight>
                <a:latin typeface="Open Sans" pitchFamily="2" charset="0"/>
              </a:rPr>
              <a:t>condimentum</a:t>
            </a:r>
            <a:r>
              <a:rPr lang="en-US" b="0" i="0" dirty="0">
                <a:solidFill>
                  <a:srgbClr val="000000"/>
                </a:solidFill>
                <a:effectLst/>
                <a:highlight>
                  <a:srgbClr val="FFFFFF"/>
                </a:highlight>
                <a:latin typeface="Open Sans" pitchFamily="2" charset="0"/>
              </a:rPr>
              <a:t> convallis.</a:t>
            </a:r>
            <a:endParaRPr dirty="0"/>
          </a:p>
        </p:txBody>
      </p:sp>
    </p:spTree>
    <p:extLst>
      <p:ext uri="{BB962C8B-B14F-4D97-AF65-F5344CB8AC3E}">
        <p14:creationId xmlns:p14="http://schemas.microsoft.com/office/powerpoint/2010/main" val="3198838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reserve="1">
  <p:cSld name="layout 2">
    <p:spTree>
      <p:nvGrpSpPr>
        <p:cNvPr id="1" name="Shape 17"/>
        <p:cNvGrpSpPr/>
        <p:nvPr/>
      </p:nvGrpSpPr>
      <p:grpSpPr>
        <a:xfrm>
          <a:off x="0" y="0"/>
          <a:ext cx="0" cy="0"/>
          <a:chOff x="0" y="0"/>
          <a:chExt cx="0" cy="0"/>
        </a:xfrm>
      </p:grpSpPr>
      <p:sp>
        <p:nvSpPr>
          <p:cNvPr id="21" name="Google Shape;21;p32"/>
          <p:cNvSpPr txBox="1">
            <a:spLocks noGrp="1"/>
          </p:cNvSpPr>
          <p:nvPr>
            <p:ph type="title"/>
          </p:nvPr>
        </p:nvSpPr>
        <p:spPr>
          <a:xfrm>
            <a:off x="838200" y="1560874"/>
            <a:ext cx="10515600" cy="75657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mj-lt"/>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22" name="Google Shape;22;p32"/>
          <p:cNvSpPr txBox="1">
            <a:spLocks noGrp="1"/>
          </p:cNvSpPr>
          <p:nvPr>
            <p:ph type="body" idx="1"/>
          </p:nvPr>
        </p:nvSpPr>
        <p:spPr>
          <a:xfrm>
            <a:off x="838200" y="2655651"/>
            <a:ext cx="10515600" cy="352131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2257430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preserve="1" userDrawn="1">
  <p:cSld name="layout 3">
    <p:spTree>
      <p:nvGrpSpPr>
        <p:cNvPr id="1" name="Shape 23"/>
        <p:cNvGrpSpPr/>
        <p:nvPr/>
      </p:nvGrpSpPr>
      <p:grpSpPr>
        <a:xfrm>
          <a:off x="0" y="0"/>
          <a:ext cx="0" cy="0"/>
          <a:chOff x="0" y="0"/>
          <a:chExt cx="0" cy="0"/>
        </a:xfrm>
      </p:grpSpPr>
      <p:sp>
        <p:nvSpPr>
          <p:cNvPr id="25" name="Google Shape;25;p33"/>
          <p:cNvSpPr txBox="1">
            <a:spLocks noGrp="1"/>
          </p:cNvSpPr>
          <p:nvPr>
            <p:ph type="body" idx="1"/>
          </p:nvPr>
        </p:nvSpPr>
        <p:spPr>
          <a:xfrm>
            <a:off x="838200" y="1410511"/>
            <a:ext cx="5124855" cy="476645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 name="Google Shape;35;p26">
            <a:extLst>
              <a:ext uri="{FF2B5EF4-FFF2-40B4-BE49-F238E27FC236}">
                <a16:creationId xmlns:a16="http://schemas.microsoft.com/office/drawing/2014/main" id="{071ABCA0-BF15-A293-E809-9EE0080D0F80}"/>
              </a:ext>
            </a:extLst>
          </p:cNvPr>
          <p:cNvSpPr>
            <a:spLocks noGrp="1"/>
          </p:cNvSpPr>
          <p:nvPr>
            <p:ph type="pic" idx="2"/>
          </p:nvPr>
        </p:nvSpPr>
        <p:spPr>
          <a:xfrm>
            <a:off x="6554013" y="1410511"/>
            <a:ext cx="4600351" cy="4766453"/>
          </a:xfrm>
          <a:prstGeom prst="rect">
            <a:avLst/>
          </a:prstGeom>
          <a:solidFill>
            <a:schemeClr val="lt1"/>
          </a:solidFill>
          <a:ln>
            <a:noFill/>
          </a:ln>
        </p:spPr>
      </p:sp>
    </p:spTree>
    <p:extLst>
      <p:ext uri="{BB962C8B-B14F-4D97-AF65-F5344CB8AC3E}">
        <p14:creationId xmlns:p14="http://schemas.microsoft.com/office/powerpoint/2010/main" val="4076748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Shape 9"/>
        <p:cNvGrpSpPr/>
        <p:nvPr/>
      </p:nvGrpSpPr>
      <p:grpSpPr>
        <a:xfrm>
          <a:off x="0" y="0"/>
          <a:ext cx="0" cy="0"/>
          <a:chOff x="0" y="0"/>
          <a:chExt cx="0" cy="0"/>
        </a:xfrm>
      </p:grpSpPr>
      <p:sp>
        <p:nvSpPr>
          <p:cNvPr id="11" name="Google Shape;11;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C0D0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2" name="Google Shape;12;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C0D0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C0D0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74596649"/>
      </p:ext>
    </p:extLst>
  </p:cSld>
  <p:clrMap bg1="lt1" tx1="dk1" bg2="dk2" tx2="lt2" accent1="accent1" accent2="accent2" accent3="accent3" accent4="accent4" accent5="accent5" accent6="accent6" hlink="hlink" folHlink="folHlink"/>
  <p:sldLayoutIdLst>
    <p:sldLayoutId id="2147483677" r:id="rId1"/>
    <p:sldLayoutId id="2147483657" r:id="rId2"/>
    <p:sldLayoutId id="2147483681" r:id="rId3"/>
    <p:sldLayoutId id="2147483684" r:id="rId4"/>
    <p:sldLayoutId id="2147483683" r:id="rId5"/>
    <p:sldLayoutId id="2147483682" r:id="rId6"/>
    <p:sldLayoutId id="2147483680" r:id="rId7"/>
    <p:sldLayoutId id="2147483658" r:id="rId8"/>
    <p:sldLayoutId id="2147483659" r:id="rId9"/>
    <p:sldLayoutId id="2147483660" r:id="rId10"/>
    <p:sldLayoutId id="2147483661" r:id="rId11"/>
    <p:sldLayoutId id="2147483662" r:id="rId12"/>
    <p:sldLayoutId id="2147483679" r:id="rId13"/>
    <p:sldLayoutId id="214748368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4.png"/><Relationship Id="rId4" Type="http://schemas.microsoft.com/office/2007/relationships/hdphoto" Target="../media/hdphoto1.wdp"/><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88FA303-D924-48F1-8FB0-CA69482BB18E}"/>
              </a:ext>
            </a:extLst>
          </p:cNvPr>
          <p:cNvSpPr>
            <a:spLocks noGrp="1"/>
          </p:cNvSpPr>
          <p:nvPr>
            <p:ph type="body" idx="10"/>
          </p:nvPr>
        </p:nvSpPr>
        <p:spPr>
          <a:xfrm>
            <a:off x="1387433" y="2487655"/>
            <a:ext cx="9596427" cy="1004458"/>
          </a:xfrm>
        </p:spPr>
        <p:txBody>
          <a:bodyPr/>
          <a:lstStyle/>
          <a:p>
            <a:pPr algn="ctr"/>
            <a:r>
              <a:rPr lang="en-US" sz="5000" b="1" dirty="0" err="1">
                <a:latin typeface="Arial" panose="020B0604020202020204" pitchFamily="34" charset="0"/>
                <a:cs typeface="Arial" panose="020B0604020202020204" pitchFamily="34" charset="0"/>
              </a:rPr>
              <a:t>InPlasTwin</a:t>
            </a:r>
            <a:r>
              <a:rPr lang="en-US" sz="5000" b="1" dirty="0">
                <a:latin typeface="Arial" panose="020B0604020202020204" pitchFamily="34" charset="0"/>
                <a:cs typeface="Arial" panose="020B0604020202020204" pitchFamily="34" charset="0"/>
              </a:rPr>
              <a:t> project</a:t>
            </a:r>
          </a:p>
        </p:txBody>
      </p:sp>
      <p:sp>
        <p:nvSpPr>
          <p:cNvPr id="5" name="Text Placeholder 1">
            <a:extLst>
              <a:ext uri="{FF2B5EF4-FFF2-40B4-BE49-F238E27FC236}">
                <a16:creationId xmlns:a16="http://schemas.microsoft.com/office/drawing/2014/main" id="{935B9D31-81A5-447B-93D2-EECA2042572E}"/>
              </a:ext>
            </a:extLst>
          </p:cNvPr>
          <p:cNvSpPr txBox="1">
            <a:spLocks/>
          </p:cNvSpPr>
          <p:nvPr/>
        </p:nvSpPr>
        <p:spPr>
          <a:xfrm>
            <a:off x="-582148" y="3615286"/>
            <a:ext cx="5663997" cy="3651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accent4"/>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sl-SI" sz="1600" dirty="0" err="1">
                <a:solidFill>
                  <a:schemeClr val="accent5">
                    <a:lumMod val="75000"/>
                  </a:schemeClr>
                </a:solidFill>
                <a:latin typeface="Arial" panose="020B0604020202020204" pitchFamily="34" charset="0"/>
                <a:cs typeface="Arial" panose="020B0604020202020204" pitchFamily="34" charset="0"/>
              </a:rPr>
              <a:t>Asst</a:t>
            </a:r>
            <a:r>
              <a:rPr lang="sl-SI" sz="1600" dirty="0">
                <a:solidFill>
                  <a:schemeClr val="accent5">
                    <a:lumMod val="75000"/>
                  </a:schemeClr>
                </a:solidFill>
                <a:latin typeface="Arial" panose="020B0604020202020204" pitchFamily="34" charset="0"/>
                <a:cs typeface="Arial" panose="020B0604020202020204" pitchFamily="34" charset="0"/>
              </a:rPr>
              <a:t>. prof. dr. Janja Vidmar </a:t>
            </a:r>
            <a:endParaRPr lang="en-SI" sz="1600" dirty="0">
              <a:solidFill>
                <a:schemeClr val="accent5">
                  <a:lumMod val="75000"/>
                </a:schemeClr>
              </a:solidFill>
              <a:latin typeface="Arial" panose="020B0604020202020204" pitchFamily="34" charset="0"/>
              <a:cs typeface="Arial" panose="020B0604020202020204" pitchFamily="34" charset="0"/>
            </a:endParaRPr>
          </a:p>
          <a:p>
            <a:pPr algn="ctr"/>
            <a:r>
              <a:rPr lang="sl-SI" dirty="0">
                <a:solidFill>
                  <a:schemeClr val="accent5">
                    <a:lumMod val="75000"/>
                  </a:schemeClr>
                </a:solidFill>
                <a:latin typeface="Arial" panose="020B0604020202020204" pitchFamily="34" charset="0"/>
                <a:cs typeface="Arial" panose="020B0604020202020204" pitchFamily="34" charset="0"/>
              </a:rPr>
              <a:t>Jožef Stefan Institute</a:t>
            </a:r>
            <a:r>
              <a:rPr lang="en-US" dirty="0">
                <a:solidFill>
                  <a:schemeClr val="accent5">
                    <a:lumMod val="75000"/>
                  </a:schemeClr>
                </a:solidFill>
                <a:latin typeface="Arial" panose="020B0604020202020204" pitchFamily="34" charset="0"/>
                <a:cs typeface="Arial" panose="020B0604020202020204" pitchFamily="34" charset="0"/>
              </a:rPr>
              <a:t>, Slovenia</a:t>
            </a:r>
          </a:p>
          <a:p>
            <a:pPr algn="ctr"/>
            <a:r>
              <a:rPr lang="en-US" sz="1600" b="1" dirty="0" err="1">
                <a:solidFill>
                  <a:schemeClr val="accent5">
                    <a:lumMod val="75000"/>
                  </a:schemeClr>
                </a:solidFill>
                <a:latin typeface="Arial" panose="020B0604020202020204" pitchFamily="34" charset="0"/>
                <a:cs typeface="Arial" panose="020B0604020202020204" pitchFamily="34" charset="0"/>
              </a:rPr>
              <a:t>InPlasTwin</a:t>
            </a:r>
            <a:r>
              <a:rPr lang="en-US" sz="1600" b="1" dirty="0">
                <a:solidFill>
                  <a:schemeClr val="accent5">
                    <a:lumMod val="75000"/>
                  </a:schemeClr>
                </a:solidFill>
                <a:latin typeface="Arial" panose="020B0604020202020204" pitchFamily="34" charset="0"/>
                <a:cs typeface="Arial" panose="020B0604020202020204" pitchFamily="34" charset="0"/>
              </a:rPr>
              <a:t> coordinator</a:t>
            </a:r>
            <a:endParaRPr lang="en-SI" sz="1600" b="1" dirty="0">
              <a:solidFill>
                <a:schemeClr val="accent5">
                  <a:lumMod val="75000"/>
                </a:schemeClr>
              </a:solidFill>
              <a:latin typeface="Arial" panose="020B0604020202020204" pitchFamily="34" charset="0"/>
              <a:cs typeface="Arial" panose="020B0604020202020204" pitchFamily="34" charset="0"/>
            </a:endParaRPr>
          </a:p>
          <a:p>
            <a:pPr algn="ctr"/>
            <a:endParaRPr lang="en-US" sz="1600" dirty="0">
              <a:solidFill>
                <a:schemeClr val="accent5">
                  <a:lumMod val="75000"/>
                </a:schemeClr>
              </a:solidFill>
              <a:latin typeface="Arial" panose="020B0604020202020204" pitchFamily="34" charset="0"/>
              <a:cs typeface="Arial" panose="020B0604020202020204" pitchFamily="34" charset="0"/>
            </a:endParaRPr>
          </a:p>
          <a:p>
            <a:pPr algn="ctr"/>
            <a:endParaRPr lang="en-US" sz="1600" dirty="0">
              <a:solidFill>
                <a:schemeClr val="accent5">
                  <a:lumMod val="75000"/>
                </a:schemeClr>
              </a:solidFill>
              <a:latin typeface="Arial" panose="020B0604020202020204" pitchFamily="34" charset="0"/>
              <a:cs typeface="Arial" panose="020B0604020202020204" pitchFamily="34" charset="0"/>
            </a:endParaRPr>
          </a:p>
        </p:txBody>
      </p:sp>
      <p:sp>
        <p:nvSpPr>
          <p:cNvPr id="7" name="Text Placeholder 1">
            <a:extLst>
              <a:ext uri="{FF2B5EF4-FFF2-40B4-BE49-F238E27FC236}">
                <a16:creationId xmlns:a16="http://schemas.microsoft.com/office/drawing/2014/main" id="{7B8BF892-DDDD-4385-ABD9-7E3434394BD6}"/>
              </a:ext>
            </a:extLst>
          </p:cNvPr>
          <p:cNvSpPr txBox="1">
            <a:spLocks/>
          </p:cNvSpPr>
          <p:nvPr/>
        </p:nvSpPr>
        <p:spPr>
          <a:xfrm>
            <a:off x="7193360" y="3534859"/>
            <a:ext cx="5663997" cy="3651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accent4"/>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dirty="0">
                <a:solidFill>
                  <a:schemeClr val="accent5">
                    <a:lumMod val="75000"/>
                  </a:schemeClr>
                </a:solidFill>
                <a:latin typeface="Arial" panose="020B0604020202020204" pitchFamily="34" charset="0"/>
                <a:cs typeface="Arial" panose="020B0604020202020204" pitchFamily="34" charset="0"/>
              </a:rPr>
              <a:t>Dr. Gordana </a:t>
            </a:r>
            <a:r>
              <a:rPr lang="en-US" sz="1600" dirty="0" err="1">
                <a:solidFill>
                  <a:schemeClr val="accent5">
                    <a:lumMod val="75000"/>
                  </a:schemeClr>
                </a:solidFill>
                <a:latin typeface="Arial" panose="020B0604020202020204" pitchFamily="34" charset="0"/>
                <a:cs typeface="Arial" panose="020B0604020202020204" pitchFamily="34" charset="0"/>
              </a:rPr>
              <a:t>Racić</a:t>
            </a:r>
            <a:endParaRPr lang="en-SI" sz="1600" dirty="0">
              <a:solidFill>
                <a:schemeClr val="accent5">
                  <a:lumMod val="75000"/>
                </a:schemeClr>
              </a:solidFill>
              <a:latin typeface="Arial" panose="020B0604020202020204" pitchFamily="34" charset="0"/>
              <a:cs typeface="Arial" panose="020B0604020202020204" pitchFamily="34" charset="0"/>
            </a:endParaRPr>
          </a:p>
          <a:p>
            <a:pPr algn="ctr"/>
            <a:r>
              <a:rPr lang="en-US" dirty="0" err="1">
                <a:solidFill>
                  <a:schemeClr val="accent5">
                    <a:lumMod val="75000"/>
                  </a:schemeClr>
                </a:solidFill>
                <a:latin typeface="Arial" panose="020B0604020202020204" pitchFamily="34" charset="0"/>
                <a:cs typeface="Arial" panose="020B0604020202020204" pitchFamily="34" charset="0"/>
              </a:rPr>
              <a:t>Foodscale</a:t>
            </a:r>
            <a:r>
              <a:rPr lang="en-US" dirty="0">
                <a:solidFill>
                  <a:schemeClr val="accent5">
                    <a:lumMod val="75000"/>
                  </a:schemeClr>
                </a:solidFill>
                <a:latin typeface="Arial" panose="020B0604020202020204" pitchFamily="34" charset="0"/>
                <a:cs typeface="Arial" panose="020B0604020202020204" pitchFamily="34" charset="0"/>
              </a:rPr>
              <a:t> Hub, Novi Sad, Serbia</a:t>
            </a:r>
          </a:p>
          <a:p>
            <a:pPr algn="ctr"/>
            <a:r>
              <a:rPr lang="en-US" sz="1600" b="1" dirty="0">
                <a:solidFill>
                  <a:schemeClr val="accent5">
                    <a:lumMod val="75000"/>
                  </a:schemeClr>
                </a:solidFill>
                <a:latin typeface="Arial" panose="020B0604020202020204" pitchFamily="34" charset="0"/>
                <a:cs typeface="Arial" panose="020B0604020202020204" pitchFamily="34" charset="0"/>
              </a:rPr>
              <a:t>Scientific Project Manager</a:t>
            </a:r>
          </a:p>
          <a:p>
            <a:pPr algn="ctr"/>
            <a:endParaRPr lang="en-SI" sz="1600" dirty="0">
              <a:solidFill>
                <a:schemeClr val="accent5">
                  <a:lumMod val="75000"/>
                </a:schemeClr>
              </a:solidFill>
              <a:latin typeface="Arial" panose="020B0604020202020204" pitchFamily="34" charset="0"/>
              <a:cs typeface="Arial" panose="020B0604020202020204" pitchFamily="34" charset="0"/>
            </a:endParaRPr>
          </a:p>
          <a:p>
            <a:pPr algn="ctr"/>
            <a:endParaRPr lang="en-US" sz="1600" dirty="0">
              <a:solidFill>
                <a:schemeClr val="accent5">
                  <a:lumMod val="75000"/>
                </a:schemeClr>
              </a:solidFill>
              <a:latin typeface="Arial" panose="020B0604020202020204" pitchFamily="34" charset="0"/>
              <a:cs typeface="Arial" panose="020B0604020202020204" pitchFamily="34" charset="0"/>
            </a:endParaRPr>
          </a:p>
          <a:p>
            <a:pPr algn="ctr"/>
            <a:endParaRPr lang="en-US" sz="1600" dirty="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2118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0AE7D3-61EC-4D7A-AEE6-B8D3F439DC02}"/>
              </a:ext>
            </a:extLst>
          </p:cNvPr>
          <p:cNvPicPr>
            <a:picLocks noChangeAspect="1"/>
          </p:cNvPicPr>
          <p:nvPr/>
        </p:nvPicPr>
        <p:blipFill>
          <a:blip r:embed="rId3"/>
          <a:stretch>
            <a:fillRect/>
          </a:stretch>
        </p:blipFill>
        <p:spPr>
          <a:xfrm>
            <a:off x="5025157" y="1788263"/>
            <a:ext cx="2711253" cy="2711253"/>
          </a:xfrm>
          <a:prstGeom prst="rect">
            <a:avLst/>
          </a:prstGeom>
        </p:spPr>
      </p:pic>
      <p:pic>
        <p:nvPicPr>
          <p:cNvPr id="10" name="Picture 9">
            <a:extLst>
              <a:ext uri="{FF2B5EF4-FFF2-40B4-BE49-F238E27FC236}">
                <a16:creationId xmlns:a16="http://schemas.microsoft.com/office/drawing/2014/main" id="{76518611-D46D-4FB9-92FD-078393AB006B}"/>
              </a:ext>
            </a:extLst>
          </p:cNvPr>
          <p:cNvPicPr>
            <a:picLocks noChangeAspect="1"/>
          </p:cNvPicPr>
          <p:nvPr/>
        </p:nvPicPr>
        <p:blipFill>
          <a:blip r:embed="rId4"/>
          <a:stretch>
            <a:fillRect/>
          </a:stretch>
        </p:blipFill>
        <p:spPr>
          <a:xfrm>
            <a:off x="1057691" y="4187952"/>
            <a:ext cx="10646189" cy="2242703"/>
          </a:xfrm>
          <a:prstGeom prst="rect">
            <a:avLst/>
          </a:prstGeom>
        </p:spPr>
      </p:pic>
      <p:sp>
        <p:nvSpPr>
          <p:cNvPr id="12" name="Rectangle 11">
            <a:extLst>
              <a:ext uri="{FF2B5EF4-FFF2-40B4-BE49-F238E27FC236}">
                <a16:creationId xmlns:a16="http://schemas.microsoft.com/office/drawing/2014/main" id="{33367441-C9CB-4848-8F2A-51862594420D}"/>
              </a:ext>
            </a:extLst>
          </p:cNvPr>
          <p:cNvSpPr/>
          <p:nvPr/>
        </p:nvSpPr>
        <p:spPr>
          <a:xfrm>
            <a:off x="1686342" y="933288"/>
            <a:ext cx="9651034" cy="1169551"/>
          </a:xfrm>
          <a:prstGeom prst="rect">
            <a:avLst/>
          </a:prstGeom>
        </p:spPr>
        <p:txBody>
          <a:bodyPr wrap="square">
            <a:spAutoFit/>
          </a:bodyPr>
          <a:lstStyle/>
          <a:p>
            <a:pPr algn="ctr"/>
            <a:r>
              <a:rPr lang="sl-SI" sz="3500" b="1" dirty="0" err="1">
                <a:solidFill>
                  <a:srgbClr val="34B693"/>
                </a:solidFill>
                <a:latin typeface="Arial" panose="020B0604020202020204" pitchFamily="34" charset="0"/>
                <a:cs typeface="Arial" panose="020B0604020202020204" pitchFamily="34" charset="0"/>
              </a:rPr>
              <a:t>In</a:t>
            </a:r>
            <a:r>
              <a:rPr lang="sl-SI" sz="3500" dirty="0" err="1">
                <a:solidFill>
                  <a:srgbClr val="181717"/>
                </a:solidFill>
                <a:latin typeface="Arial" panose="020B0604020202020204" pitchFamily="34" charset="0"/>
                <a:cs typeface="Arial" panose="020B0604020202020204" pitchFamily="34" charset="0"/>
              </a:rPr>
              <a:t>creasing</a:t>
            </a:r>
            <a:r>
              <a:rPr lang="sl-SI"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expertise</a:t>
            </a:r>
            <a:r>
              <a:rPr lang="sl-SI" sz="3500" dirty="0">
                <a:solidFill>
                  <a:srgbClr val="181717"/>
                </a:solidFill>
                <a:latin typeface="Arial" panose="020B0604020202020204" pitchFamily="34" charset="0"/>
                <a:cs typeface="Arial" panose="020B0604020202020204" pitchFamily="34" charset="0"/>
              </a:rPr>
              <a:t> in</a:t>
            </a:r>
            <a:r>
              <a:rPr lang="en-US"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micro</a:t>
            </a:r>
            <a:r>
              <a:rPr lang="sl-SI"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and</a:t>
            </a:r>
            <a:r>
              <a:rPr lang="sl-SI"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nano</a:t>
            </a:r>
            <a:r>
              <a:rPr lang="en-US" sz="3500" b="1" dirty="0">
                <a:solidFill>
                  <a:srgbClr val="34B693"/>
                </a:solidFill>
                <a:latin typeface="Arial" panose="020B0604020202020204" pitchFamily="34" charset="0"/>
                <a:cs typeface="Arial" panose="020B0604020202020204" pitchFamily="34" charset="0"/>
              </a:rPr>
              <a:t>P</a:t>
            </a:r>
            <a:r>
              <a:rPr lang="sl-SI" sz="3500" b="1" dirty="0" err="1">
                <a:solidFill>
                  <a:srgbClr val="34B693"/>
                </a:solidFill>
                <a:latin typeface="Arial" panose="020B0604020202020204" pitchFamily="34" charset="0"/>
                <a:cs typeface="Arial" panose="020B0604020202020204" pitchFamily="34" charset="0"/>
              </a:rPr>
              <a:t>las</a:t>
            </a:r>
            <a:r>
              <a:rPr lang="sl-SI" sz="3500" dirty="0" err="1">
                <a:solidFill>
                  <a:srgbClr val="181717"/>
                </a:solidFill>
                <a:latin typeface="Arial" panose="020B0604020202020204" pitchFamily="34" charset="0"/>
                <a:cs typeface="Arial" panose="020B0604020202020204" pitchFamily="34" charset="0"/>
              </a:rPr>
              <a:t>tics</a:t>
            </a:r>
            <a:r>
              <a:rPr lang="en-US"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analysis</a:t>
            </a:r>
            <a:r>
              <a:rPr lang="sl-SI"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through</a:t>
            </a:r>
            <a:r>
              <a:rPr lang="en-US" sz="3500" dirty="0">
                <a:solidFill>
                  <a:srgbClr val="181717"/>
                </a:solidFill>
                <a:latin typeface="Arial" panose="020B0604020202020204" pitchFamily="34" charset="0"/>
                <a:cs typeface="Arial" panose="020B0604020202020204" pitchFamily="34" charset="0"/>
              </a:rPr>
              <a:t> </a:t>
            </a:r>
            <a:r>
              <a:rPr lang="en-US" sz="3500" b="1" dirty="0">
                <a:solidFill>
                  <a:srgbClr val="34B693"/>
                </a:solidFill>
                <a:latin typeface="Arial" panose="020B0604020202020204" pitchFamily="34" charset="0"/>
                <a:cs typeface="Arial" panose="020B0604020202020204" pitchFamily="34" charset="0"/>
              </a:rPr>
              <a:t>T</a:t>
            </a:r>
            <a:r>
              <a:rPr lang="sl-SI" sz="3500" b="1" dirty="0" err="1">
                <a:solidFill>
                  <a:srgbClr val="34B693"/>
                </a:solidFill>
                <a:latin typeface="Arial" panose="020B0604020202020204" pitchFamily="34" charset="0"/>
                <a:cs typeface="Arial" panose="020B0604020202020204" pitchFamily="34" charset="0"/>
              </a:rPr>
              <a:t>win</a:t>
            </a:r>
            <a:r>
              <a:rPr lang="sl-SI" sz="3500" dirty="0" err="1">
                <a:solidFill>
                  <a:srgbClr val="181717"/>
                </a:solidFill>
                <a:latin typeface="Arial" panose="020B0604020202020204" pitchFamily="34" charset="0"/>
                <a:cs typeface="Arial" panose="020B0604020202020204" pitchFamily="34" charset="0"/>
              </a:rPr>
              <a:t>ning</a:t>
            </a:r>
            <a:r>
              <a:rPr lang="sl-SI" sz="3500" dirty="0">
                <a:solidFill>
                  <a:srgbClr val="181717"/>
                </a:solidFill>
                <a:latin typeface="Arial" panose="020B0604020202020204" pitchFamily="34" charset="0"/>
                <a:cs typeface="Arial" panose="020B0604020202020204" pitchFamily="34" charset="0"/>
              </a:rPr>
              <a:t> </a:t>
            </a:r>
            <a:r>
              <a:rPr lang="sl-SI" sz="3500" dirty="0" err="1">
                <a:solidFill>
                  <a:srgbClr val="181717"/>
                </a:solidFill>
                <a:latin typeface="Arial" panose="020B0604020202020204" pitchFamily="34" charset="0"/>
                <a:cs typeface="Arial" panose="020B0604020202020204" pitchFamily="34" charset="0"/>
              </a:rPr>
              <a:t>action</a:t>
            </a:r>
            <a:endParaRPr lang="en-SI" sz="3500" dirty="0">
              <a:solidFill>
                <a:srgbClr val="181717"/>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72963E27-7E09-4BD0-8A27-439C0671C0CE}"/>
              </a:ext>
            </a:extLst>
          </p:cNvPr>
          <p:cNvSpPr/>
          <p:nvPr/>
        </p:nvSpPr>
        <p:spPr>
          <a:xfrm>
            <a:off x="8404575" y="4262302"/>
            <a:ext cx="3299301" cy="338554"/>
          </a:xfrm>
          <a:prstGeom prst="rect">
            <a:avLst/>
          </a:prstGeom>
        </p:spPr>
        <p:txBody>
          <a:bodyPr wrap="none">
            <a:spAutoFit/>
          </a:bodyPr>
          <a:lstStyle/>
          <a:p>
            <a:r>
              <a:rPr lang="sl-SI" sz="1600" b="1" dirty="0">
                <a:latin typeface="Arial" panose="020B0604020202020204" pitchFamily="34" charset="0"/>
                <a:cs typeface="Arial" panose="020B0604020202020204" pitchFamily="34" charset="0"/>
              </a:rPr>
              <a:t>Grant </a:t>
            </a:r>
            <a:r>
              <a:rPr lang="sl-SI" sz="1600" b="1" dirty="0" err="1">
                <a:latin typeface="Arial" panose="020B0604020202020204" pitchFamily="34" charset="0"/>
                <a:cs typeface="Arial" panose="020B0604020202020204" pitchFamily="34" charset="0"/>
              </a:rPr>
              <a:t>agreement</a:t>
            </a:r>
            <a:r>
              <a:rPr lang="sl-SI" sz="1600" b="1" dirty="0">
                <a:latin typeface="Arial" panose="020B0604020202020204" pitchFamily="34" charset="0"/>
                <a:cs typeface="Arial" panose="020B0604020202020204" pitchFamily="34" charset="0"/>
              </a:rPr>
              <a:t> ID: 101160289 </a:t>
            </a:r>
            <a:endParaRPr lang="en-SI"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769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53CC65-9CC0-4195-8DF9-60F3034659AA}"/>
              </a:ext>
            </a:extLst>
          </p:cNvPr>
          <p:cNvSpPr txBox="1">
            <a:spLocks/>
          </p:cNvSpPr>
          <p:nvPr/>
        </p:nvSpPr>
        <p:spPr>
          <a:xfrm>
            <a:off x="1974016" y="1305270"/>
            <a:ext cx="8229600" cy="4903663"/>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pPr marL="114300" indent="0">
              <a:lnSpc>
                <a:spcPct val="270000"/>
              </a:lnSpc>
              <a:buNone/>
            </a:pPr>
            <a:r>
              <a:rPr lang="sl-SI" sz="1800" dirty="0">
                <a:latin typeface="Arial" panose="020B0604020202020204" pitchFamily="34" charset="0"/>
                <a:cs typeface="Arial" panose="020B0604020202020204" pitchFamily="34" charset="0"/>
              </a:rPr>
              <a:t>Jožef Stefan Institute </a:t>
            </a:r>
            <a:r>
              <a:rPr lang="en-US" sz="1800" dirty="0">
                <a:latin typeface="Arial" panose="020B0604020202020204" pitchFamily="34" charset="0"/>
                <a:cs typeface="Arial" panose="020B0604020202020204" pitchFamily="34" charset="0"/>
              </a:rPr>
              <a:t>(JSI), </a:t>
            </a:r>
            <a:r>
              <a:rPr lang="sl-SI" sz="1800" dirty="0" err="1">
                <a:solidFill>
                  <a:schemeClr val="tx1"/>
                </a:solidFill>
                <a:latin typeface="Arial" panose="020B0604020202020204" pitchFamily="34" charset="0"/>
                <a:cs typeface="Arial" panose="020B0604020202020204" pitchFamily="34" charset="0"/>
              </a:rPr>
              <a:t>Slovenia</a:t>
            </a:r>
            <a:endParaRPr lang="sl-SI" sz="1800" dirty="0">
              <a:solidFill>
                <a:schemeClr val="tx1"/>
              </a:solidFill>
              <a:latin typeface="Arial" panose="020B0604020202020204" pitchFamily="34" charset="0"/>
              <a:cs typeface="Arial" panose="020B0604020202020204" pitchFamily="34" charset="0"/>
            </a:endParaRPr>
          </a:p>
          <a:p>
            <a:pPr marL="114300" indent="0">
              <a:lnSpc>
                <a:spcPct val="270000"/>
              </a:lnSpc>
              <a:buNone/>
            </a:pPr>
            <a:r>
              <a:rPr lang="sl-SI" sz="1800" dirty="0" err="1">
                <a:latin typeface="Arial" panose="020B0604020202020204" pitchFamily="34" charset="0"/>
                <a:cs typeface="Arial" panose="020B0604020202020204" pitchFamily="34" charset="0"/>
              </a:rPr>
              <a:t>Agricultural</a:t>
            </a:r>
            <a:r>
              <a:rPr lang="sl-SI" sz="1800" dirty="0">
                <a:latin typeface="Arial" panose="020B0604020202020204" pitchFamily="34" charset="0"/>
                <a:cs typeface="Arial" panose="020B0604020202020204" pitchFamily="34" charset="0"/>
              </a:rPr>
              <a:t> </a:t>
            </a:r>
            <a:r>
              <a:rPr lang="sl-SI" sz="1800" dirty="0" err="1">
                <a:latin typeface="Arial" panose="020B0604020202020204" pitchFamily="34" charset="0"/>
                <a:cs typeface="Arial" panose="020B0604020202020204" pitchFamily="34" charset="0"/>
              </a:rPr>
              <a:t>University</a:t>
            </a:r>
            <a:r>
              <a:rPr lang="sl-SI" sz="1800" dirty="0">
                <a:latin typeface="Arial" panose="020B0604020202020204" pitchFamily="34" charset="0"/>
                <a:cs typeface="Arial" panose="020B0604020202020204" pitchFamily="34" charset="0"/>
              </a:rPr>
              <a:t> </a:t>
            </a:r>
            <a:r>
              <a:rPr lang="sl-SI" sz="1800" dirty="0" err="1">
                <a:latin typeface="Arial" panose="020B0604020202020204" pitchFamily="34" charset="0"/>
                <a:cs typeface="Arial" panose="020B0604020202020204" pitchFamily="34" charset="0"/>
              </a:rPr>
              <a:t>of</a:t>
            </a:r>
            <a:r>
              <a:rPr lang="sl-SI" sz="1800" dirty="0">
                <a:latin typeface="Arial" panose="020B0604020202020204" pitchFamily="34" charset="0"/>
                <a:cs typeface="Arial" panose="020B0604020202020204" pitchFamily="34" charset="0"/>
              </a:rPr>
              <a:t> </a:t>
            </a:r>
            <a:r>
              <a:rPr lang="sl-SI" sz="1800" dirty="0" err="1">
                <a:latin typeface="Arial" panose="020B0604020202020204" pitchFamily="34" charset="0"/>
                <a:cs typeface="Arial" panose="020B0604020202020204" pitchFamily="34" charset="0"/>
              </a:rPr>
              <a:t>Athens</a:t>
            </a:r>
            <a:r>
              <a:rPr lang="sl-SI" sz="1800"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(AUA), </a:t>
            </a:r>
            <a:r>
              <a:rPr lang="sl-SI" sz="1800" dirty="0" err="1">
                <a:solidFill>
                  <a:schemeClr val="tx1"/>
                </a:solidFill>
                <a:latin typeface="Arial" panose="020B0604020202020204" pitchFamily="34" charset="0"/>
                <a:cs typeface="Arial" panose="020B0604020202020204" pitchFamily="34" charset="0"/>
              </a:rPr>
              <a:t>Greece</a:t>
            </a:r>
            <a:endParaRPr lang="sl-SI" sz="1800" dirty="0">
              <a:solidFill>
                <a:schemeClr val="tx1"/>
              </a:solidFill>
              <a:latin typeface="Arial" panose="020B0604020202020204" pitchFamily="34" charset="0"/>
              <a:cs typeface="Arial" panose="020B0604020202020204" pitchFamily="34" charset="0"/>
            </a:endParaRPr>
          </a:p>
          <a:p>
            <a:pPr marL="114300" indent="0">
              <a:lnSpc>
                <a:spcPct val="270000"/>
              </a:lnSpc>
              <a:buNone/>
            </a:pPr>
            <a:r>
              <a:rPr lang="en-GB" sz="1800" dirty="0">
                <a:latin typeface="Arial" panose="020B0604020202020204" pitchFamily="34" charset="0"/>
                <a:cs typeface="Arial" panose="020B0604020202020204" pitchFamily="34" charset="0"/>
              </a:rPr>
              <a:t>Flemish Institute for Technological Research (</a:t>
            </a:r>
            <a:r>
              <a:rPr lang="sl-SI" sz="1800" dirty="0">
                <a:latin typeface="Arial" panose="020B0604020202020204" pitchFamily="34" charset="0"/>
                <a:cs typeface="Arial" panose="020B0604020202020204" pitchFamily="34" charset="0"/>
              </a:rPr>
              <a:t>VITO</a:t>
            </a:r>
            <a:r>
              <a:rPr lang="en-US" sz="1800" dirty="0">
                <a:latin typeface="Arial" panose="020B0604020202020204" pitchFamily="34" charset="0"/>
                <a:cs typeface="Arial" panose="020B0604020202020204" pitchFamily="34" charset="0"/>
              </a:rPr>
              <a:t>), </a:t>
            </a:r>
            <a:r>
              <a:rPr lang="sl-SI" sz="1800" dirty="0" err="1">
                <a:solidFill>
                  <a:srgbClr val="E27171"/>
                </a:solidFill>
                <a:latin typeface="Arial" panose="020B0604020202020204" pitchFamily="34" charset="0"/>
                <a:cs typeface="Arial" panose="020B0604020202020204" pitchFamily="34" charset="0"/>
              </a:rPr>
              <a:t>Belgium</a:t>
            </a:r>
            <a:endParaRPr lang="sl-SI" sz="1800" dirty="0">
              <a:solidFill>
                <a:srgbClr val="E27171"/>
              </a:solidFill>
              <a:latin typeface="Arial" panose="020B0604020202020204" pitchFamily="34" charset="0"/>
              <a:cs typeface="Arial" panose="020B0604020202020204" pitchFamily="34" charset="0"/>
            </a:endParaRPr>
          </a:p>
          <a:p>
            <a:pPr marL="114300" indent="0">
              <a:lnSpc>
                <a:spcPct val="270000"/>
              </a:lnSpc>
              <a:buNone/>
            </a:pPr>
            <a:r>
              <a:rPr lang="en-GB" sz="1800" dirty="0">
                <a:latin typeface="Arial" panose="020B0604020202020204" pitchFamily="34" charset="0"/>
                <a:cs typeface="Arial" panose="020B0604020202020204" pitchFamily="34" charset="0"/>
              </a:rPr>
              <a:t>Technical University of Denmark (DTU), </a:t>
            </a:r>
            <a:r>
              <a:rPr lang="en-GB" sz="1800" dirty="0">
                <a:solidFill>
                  <a:srgbClr val="E27171"/>
                </a:solidFill>
                <a:latin typeface="Arial" panose="020B0604020202020204" pitchFamily="34" charset="0"/>
                <a:cs typeface="Arial" panose="020B0604020202020204" pitchFamily="34" charset="0"/>
              </a:rPr>
              <a:t>Denmark</a:t>
            </a:r>
            <a:endParaRPr lang="en-SI" sz="1800" dirty="0">
              <a:solidFill>
                <a:srgbClr val="E27171"/>
              </a:solidFill>
              <a:latin typeface="Arial" panose="020B0604020202020204" pitchFamily="34" charset="0"/>
              <a:ea typeface="Times New Roman" panose="02020603050405020304" pitchFamily="18" charset="0"/>
              <a:cs typeface="Arial" panose="020B0604020202020204" pitchFamily="34" charset="0"/>
            </a:endParaRPr>
          </a:p>
          <a:p>
            <a:pPr marL="114300" indent="0">
              <a:lnSpc>
                <a:spcPct val="270000"/>
              </a:lnSpc>
              <a:buNone/>
            </a:pPr>
            <a:r>
              <a:rPr lang="en-GB" sz="1800" dirty="0">
                <a:latin typeface="Arial" panose="020B0604020202020204" pitchFamily="34" charset="0"/>
                <a:cs typeface="Arial" panose="020B0604020202020204" pitchFamily="34" charset="0"/>
              </a:rPr>
              <a:t>Institute of Marine Research (IMR), </a:t>
            </a:r>
            <a:r>
              <a:rPr lang="sl-SI" sz="1800" dirty="0" err="1">
                <a:solidFill>
                  <a:srgbClr val="E27171"/>
                </a:solidFill>
                <a:latin typeface="Arial" panose="020B0604020202020204" pitchFamily="34" charset="0"/>
                <a:cs typeface="Arial" panose="020B0604020202020204" pitchFamily="34" charset="0"/>
              </a:rPr>
              <a:t>Norway</a:t>
            </a:r>
            <a:endParaRPr lang="sl-SI" sz="1800" dirty="0">
              <a:solidFill>
                <a:srgbClr val="E27171"/>
              </a:solidFill>
              <a:latin typeface="Arial" panose="020B0604020202020204" pitchFamily="34" charset="0"/>
              <a:cs typeface="Arial" panose="020B0604020202020204" pitchFamily="34" charset="0"/>
            </a:endParaRPr>
          </a:p>
          <a:p>
            <a:pPr marL="114300" indent="0">
              <a:lnSpc>
                <a:spcPct val="270000"/>
              </a:lnSpc>
              <a:buNone/>
            </a:pPr>
            <a:r>
              <a:rPr lang="sl-SI" sz="1800" dirty="0" err="1">
                <a:latin typeface="Arial" panose="020B0604020202020204" pitchFamily="34" charset="0"/>
                <a:cs typeface="Arial" panose="020B0604020202020204" pitchFamily="34" charset="0"/>
              </a:rPr>
              <a:t>Foodscale</a:t>
            </a:r>
            <a:r>
              <a:rPr lang="sl-SI" sz="1800" dirty="0">
                <a:latin typeface="Arial" panose="020B0604020202020204" pitchFamily="34" charset="0"/>
                <a:cs typeface="Arial" panose="020B0604020202020204" pitchFamily="34" charset="0"/>
              </a:rPr>
              <a:t> Hub (</a:t>
            </a:r>
            <a:r>
              <a:rPr lang="en-US" sz="1800" dirty="0">
                <a:latin typeface="Arial" panose="020B0604020202020204" pitchFamily="34" charset="0"/>
                <a:cs typeface="Arial" panose="020B0604020202020204" pitchFamily="34" charset="0"/>
              </a:rPr>
              <a:t>FSH), </a:t>
            </a:r>
            <a:r>
              <a:rPr lang="sl-SI" sz="1800" dirty="0" err="1">
                <a:solidFill>
                  <a:schemeClr val="tx1"/>
                </a:solidFill>
                <a:latin typeface="Arial" panose="020B0604020202020204" pitchFamily="34" charset="0"/>
                <a:cs typeface="Arial" panose="020B0604020202020204" pitchFamily="34" charset="0"/>
              </a:rPr>
              <a:t>Serbia</a:t>
            </a:r>
            <a:endParaRPr lang="sl-SI" sz="1800"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E623624-D8BF-4D7B-BFA6-3C0DA4A3DF6D}"/>
              </a:ext>
            </a:extLst>
          </p:cNvPr>
          <p:cNvPicPr>
            <a:picLocks noChangeAspect="1"/>
          </p:cNvPicPr>
          <p:nvPr/>
        </p:nvPicPr>
        <p:blipFill>
          <a:blip r:embed="rId3"/>
          <a:stretch>
            <a:fillRect/>
          </a:stretch>
        </p:blipFill>
        <p:spPr>
          <a:xfrm>
            <a:off x="393596" y="3213375"/>
            <a:ext cx="1580420" cy="902562"/>
          </a:xfrm>
          <a:prstGeom prst="rect">
            <a:avLst/>
          </a:prstGeom>
        </p:spPr>
      </p:pic>
      <p:pic>
        <p:nvPicPr>
          <p:cNvPr id="5" name="Picture 4">
            <a:extLst>
              <a:ext uri="{FF2B5EF4-FFF2-40B4-BE49-F238E27FC236}">
                <a16:creationId xmlns:a16="http://schemas.microsoft.com/office/drawing/2014/main" id="{F632F291-E480-4773-AFDB-54299509E746}"/>
              </a:ext>
            </a:extLst>
          </p:cNvPr>
          <p:cNvPicPr>
            <a:picLocks noChangeAspect="1"/>
          </p:cNvPicPr>
          <p:nvPr/>
        </p:nvPicPr>
        <p:blipFill>
          <a:blip r:embed="rId4"/>
          <a:stretch>
            <a:fillRect/>
          </a:stretch>
        </p:blipFill>
        <p:spPr>
          <a:xfrm>
            <a:off x="400780" y="2311185"/>
            <a:ext cx="1755189" cy="1054122"/>
          </a:xfrm>
          <a:prstGeom prst="rect">
            <a:avLst/>
          </a:prstGeom>
        </p:spPr>
      </p:pic>
      <p:sp>
        <p:nvSpPr>
          <p:cNvPr id="6" name="Title 1">
            <a:extLst>
              <a:ext uri="{FF2B5EF4-FFF2-40B4-BE49-F238E27FC236}">
                <a16:creationId xmlns:a16="http://schemas.microsoft.com/office/drawing/2014/main" id="{02C85EB8-26BB-4AD2-A0DB-293547C4ED01}"/>
              </a:ext>
            </a:extLst>
          </p:cNvPr>
          <p:cNvSpPr txBox="1">
            <a:spLocks/>
          </p:cNvSpPr>
          <p:nvPr/>
        </p:nvSpPr>
        <p:spPr>
          <a:xfrm>
            <a:off x="4780647" y="733770"/>
            <a:ext cx="8229600" cy="11430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500" b="1" dirty="0">
                <a:solidFill>
                  <a:schemeClr val="accent5"/>
                </a:solidFill>
              </a:rPr>
              <a:t>Consortium</a:t>
            </a:r>
            <a:endParaRPr lang="sl-SI" sz="3500" b="1" dirty="0">
              <a:solidFill>
                <a:schemeClr val="accent5"/>
              </a:solidFill>
            </a:endParaRPr>
          </a:p>
        </p:txBody>
      </p:sp>
      <p:pic>
        <p:nvPicPr>
          <p:cNvPr id="7" name="Picture 6">
            <a:extLst>
              <a:ext uri="{FF2B5EF4-FFF2-40B4-BE49-F238E27FC236}">
                <a16:creationId xmlns:a16="http://schemas.microsoft.com/office/drawing/2014/main" id="{63D65966-8F62-4258-9D05-EF55868F7B0E}"/>
              </a:ext>
            </a:extLst>
          </p:cNvPr>
          <p:cNvPicPr>
            <a:picLocks noChangeAspect="1"/>
          </p:cNvPicPr>
          <p:nvPr/>
        </p:nvPicPr>
        <p:blipFill>
          <a:blip r:embed="rId5"/>
          <a:stretch>
            <a:fillRect/>
          </a:stretch>
        </p:blipFill>
        <p:spPr>
          <a:xfrm>
            <a:off x="572511" y="1486056"/>
            <a:ext cx="1500000" cy="900000"/>
          </a:xfrm>
          <a:prstGeom prst="rect">
            <a:avLst/>
          </a:prstGeom>
        </p:spPr>
      </p:pic>
      <p:pic>
        <p:nvPicPr>
          <p:cNvPr id="8" name="Picture 7">
            <a:extLst>
              <a:ext uri="{FF2B5EF4-FFF2-40B4-BE49-F238E27FC236}">
                <a16:creationId xmlns:a16="http://schemas.microsoft.com/office/drawing/2014/main" id="{1D57709E-9F8F-4452-A59C-C82E5C6D2A5D}"/>
              </a:ext>
            </a:extLst>
          </p:cNvPr>
          <p:cNvPicPr>
            <a:picLocks noChangeAspect="1"/>
          </p:cNvPicPr>
          <p:nvPr/>
        </p:nvPicPr>
        <p:blipFill>
          <a:blip r:embed="rId6"/>
          <a:stretch>
            <a:fillRect/>
          </a:stretch>
        </p:blipFill>
        <p:spPr>
          <a:xfrm>
            <a:off x="917752" y="4792470"/>
            <a:ext cx="721247" cy="721247"/>
          </a:xfrm>
          <a:prstGeom prst="rect">
            <a:avLst/>
          </a:prstGeom>
        </p:spPr>
      </p:pic>
      <p:pic>
        <p:nvPicPr>
          <p:cNvPr id="9" name="Picture 8">
            <a:extLst>
              <a:ext uri="{FF2B5EF4-FFF2-40B4-BE49-F238E27FC236}">
                <a16:creationId xmlns:a16="http://schemas.microsoft.com/office/drawing/2014/main" id="{CB8BEEFB-7762-47B2-AFF3-8822A92AD49D}"/>
              </a:ext>
            </a:extLst>
          </p:cNvPr>
          <p:cNvPicPr>
            <a:picLocks noChangeAspect="1"/>
          </p:cNvPicPr>
          <p:nvPr/>
        </p:nvPicPr>
        <p:blipFill>
          <a:blip r:embed="rId7"/>
          <a:stretch>
            <a:fillRect/>
          </a:stretch>
        </p:blipFill>
        <p:spPr>
          <a:xfrm>
            <a:off x="1037744" y="3865571"/>
            <a:ext cx="551078" cy="803851"/>
          </a:xfrm>
          <a:prstGeom prst="rect">
            <a:avLst/>
          </a:prstGeom>
        </p:spPr>
      </p:pic>
      <p:pic>
        <p:nvPicPr>
          <p:cNvPr id="10" name="Picture 9">
            <a:extLst>
              <a:ext uri="{FF2B5EF4-FFF2-40B4-BE49-F238E27FC236}">
                <a16:creationId xmlns:a16="http://schemas.microsoft.com/office/drawing/2014/main" id="{38B2B989-A4D2-479B-8B78-11150723220A}"/>
              </a:ext>
            </a:extLst>
          </p:cNvPr>
          <p:cNvPicPr>
            <a:picLocks noChangeAspect="1"/>
          </p:cNvPicPr>
          <p:nvPr/>
        </p:nvPicPr>
        <p:blipFill>
          <a:blip r:embed="rId8"/>
          <a:stretch>
            <a:fillRect/>
          </a:stretch>
        </p:blipFill>
        <p:spPr>
          <a:xfrm>
            <a:off x="828226" y="5545345"/>
            <a:ext cx="816839" cy="819647"/>
          </a:xfrm>
          <a:prstGeom prst="rect">
            <a:avLst/>
          </a:prstGeom>
        </p:spPr>
      </p:pic>
      <p:pic>
        <p:nvPicPr>
          <p:cNvPr id="13" name="Picture 12">
            <a:extLst>
              <a:ext uri="{FF2B5EF4-FFF2-40B4-BE49-F238E27FC236}">
                <a16:creationId xmlns:a16="http://schemas.microsoft.com/office/drawing/2014/main" id="{122E0A3F-B1BC-42AB-BAC0-81549B277C7F}"/>
              </a:ext>
            </a:extLst>
          </p:cNvPr>
          <p:cNvPicPr>
            <a:picLocks noChangeAspect="1"/>
          </p:cNvPicPr>
          <p:nvPr/>
        </p:nvPicPr>
        <p:blipFill>
          <a:blip r:embed="rId9"/>
          <a:stretch>
            <a:fillRect/>
          </a:stretch>
        </p:blipFill>
        <p:spPr>
          <a:xfrm>
            <a:off x="8469630" y="667421"/>
            <a:ext cx="3722370" cy="5983525"/>
          </a:xfrm>
          <a:prstGeom prst="rect">
            <a:avLst/>
          </a:prstGeom>
        </p:spPr>
      </p:pic>
    </p:spTree>
    <p:extLst>
      <p:ext uri="{BB962C8B-B14F-4D97-AF65-F5344CB8AC3E}">
        <p14:creationId xmlns:p14="http://schemas.microsoft.com/office/powerpoint/2010/main" val="1770217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09576-360B-4D7B-A0C1-8F7660EE22FF}"/>
              </a:ext>
            </a:extLst>
          </p:cNvPr>
          <p:cNvSpPr>
            <a:spLocks noGrp="1"/>
          </p:cNvSpPr>
          <p:nvPr>
            <p:ph type="title"/>
          </p:nvPr>
        </p:nvSpPr>
        <p:spPr>
          <a:xfrm>
            <a:off x="3294941" y="927910"/>
            <a:ext cx="5926759" cy="684182"/>
          </a:xfrm>
        </p:spPr>
        <p:txBody>
          <a:bodyPr/>
          <a:lstStyle/>
          <a:p>
            <a:pPr algn="ctr"/>
            <a:r>
              <a:rPr lang="en-US" sz="3500" b="1" dirty="0">
                <a:latin typeface="Arial" panose="020B0604020202020204" pitchFamily="34" charset="0"/>
                <a:cs typeface="Arial" panose="020B0604020202020204" pitchFamily="34" charset="0"/>
              </a:rPr>
              <a:t>Main objective</a:t>
            </a:r>
            <a:endParaRPr lang="en-SI" sz="3500" b="1"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12A622B2-919C-4AA5-A682-860EB1D68327}"/>
              </a:ext>
            </a:extLst>
          </p:cNvPr>
          <p:cNvSpPr>
            <a:spLocks noGrp="1"/>
          </p:cNvSpPr>
          <p:nvPr>
            <p:ph type="body" idx="1"/>
          </p:nvPr>
        </p:nvSpPr>
        <p:spPr>
          <a:xfrm>
            <a:off x="1000520" y="2426163"/>
            <a:ext cx="10515600" cy="2626450"/>
          </a:xfrm>
        </p:spPr>
        <p:txBody>
          <a:bodyPr>
            <a:normAutofit fontScale="70000" lnSpcReduction="20000"/>
          </a:bodyPr>
          <a:lstStyle/>
          <a:p>
            <a:pPr marL="114300" indent="0" algn="ctr">
              <a:lnSpc>
                <a:spcPct val="150000"/>
              </a:lnSpc>
              <a:buNone/>
            </a:pPr>
            <a:r>
              <a:rPr lang="en-US" sz="2800" dirty="0">
                <a:latin typeface="Arial" panose="020B0604020202020204" pitchFamily="34" charset="0"/>
                <a:cs typeface="Arial" panose="020B0604020202020204" pitchFamily="34" charset="0"/>
              </a:rPr>
              <a:t>To strengthen </a:t>
            </a:r>
            <a:r>
              <a:rPr lang="en-US" sz="2800" b="1" dirty="0">
                <a:latin typeface="Arial" panose="020B0604020202020204" pitchFamily="34" charset="0"/>
                <a:cs typeface="Arial" panose="020B0604020202020204" pitchFamily="34" charset="0"/>
              </a:rPr>
              <a:t>the research and innovation capacity </a:t>
            </a:r>
            <a:r>
              <a:rPr lang="en-US" sz="2800" dirty="0">
                <a:latin typeface="Arial" panose="020B0604020202020204" pitchFamily="34" charset="0"/>
                <a:cs typeface="Arial" panose="020B0604020202020204" pitchFamily="34" charset="0"/>
              </a:rPr>
              <a:t>in the </a:t>
            </a:r>
            <a:r>
              <a:rPr lang="en-US" sz="2800" b="1" dirty="0">
                <a:latin typeface="Arial" panose="020B0604020202020204" pitchFamily="34" charset="0"/>
                <a:cs typeface="Arial" panose="020B0604020202020204" pitchFamily="34" charset="0"/>
              </a:rPr>
              <a:t>analysis of MNPs </a:t>
            </a:r>
            <a:r>
              <a:rPr lang="en-US" sz="2800" dirty="0">
                <a:latin typeface="Arial" panose="020B0604020202020204" pitchFamily="34" charset="0"/>
                <a:cs typeface="Arial" panose="020B0604020202020204" pitchFamily="34" charset="0"/>
              </a:rPr>
              <a:t>in the environment and food through </a:t>
            </a:r>
            <a:r>
              <a:rPr lang="en-US" sz="2800" b="1" dirty="0">
                <a:latin typeface="Arial" panose="020B0604020202020204" pitchFamily="34" charset="0"/>
                <a:cs typeface="Arial" panose="020B0604020202020204" pitchFamily="34" charset="0"/>
              </a:rPr>
              <a:t>networking, knowledge sharing, and research activities</a:t>
            </a:r>
            <a:r>
              <a:rPr lang="en-US" sz="2800" dirty="0">
                <a:latin typeface="Arial" panose="020B0604020202020204" pitchFamily="34" charset="0"/>
                <a:cs typeface="Arial" panose="020B0604020202020204" pitchFamily="34" charset="0"/>
              </a:rPr>
              <a:t> between </a:t>
            </a:r>
            <a:r>
              <a:rPr lang="en-US" sz="2800" dirty="0" err="1">
                <a:latin typeface="Arial" panose="020B0604020202020204" pitchFamily="34" charset="0"/>
                <a:cs typeface="Arial" panose="020B0604020202020204" pitchFamily="34" charset="0"/>
              </a:rPr>
              <a:t>Jožef</a:t>
            </a:r>
            <a:r>
              <a:rPr lang="en-US" sz="2800" dirty="0">
                <a:latin typeface="Arial" panose="020B0604020202020204" pitchFamily="34" charset="0"/>
                <a:cs typeface="Arial" panose="020B0604020202020204" pitchFamily="34" charset="0"/>
              </a:rPr>
              <a:t> Stefan Institute </a:t>
            </a:r>
            <a:r>
              <a:rPr lang="en-US" sz="2800" b="1" dirty="0">
                <a:latin typeface="Arial" panose="020B0604020202020204" pitchFamily="34" charset="0"/>
                <a:cs typeface="Arial" panose="020B0604020202020204" pitchFamily="34" charset="0"/>
              </a:rPr>
              <a:t>(JSI) </a:t>
            </a:r>
            <a:r>
              <a:rPr lang="en-US" sz="2800" dirty="0">
                <a:latin typeface="Arial" panose="020B0604020202020204" pitchFamily="34" charset="0"/>
                <a:cs typeface="Arial" panose="020B0604020202020204" pitchFamily="34" charset="0"/>
              </a:rPr>
              <a:t>and Agricultural University of Athens</a:t>
            </a:r>
            <a:r>
              <a:rPr lang="en-US" sz="2800" b="1" dirty="0">
                <a:latin typeface="Arial" panose="020B0604020202020204" pitchFamily="34" charset="0"/>
                <a:cs typeface="Arial" panose="020B0604020202020204" pitchFamily="34" charset="0"/>
              </a:rPr>
              <a:t> (AUA) </a:t>
            </a:r>
            <a:r>
              <a:rPr lang="en-US" sz="2800" dirty="0">
                <a:latin typeface="Arial" panose="020B0604020202020204" pitchFamily="34" charset="0"/>
                <a:cs typeface="Arial" panose="020B0604020202020204" pitchFamily="34" charset="0"/>
              </a:rPr>
              <a:t>and leading research institutions in Europe, and to advance the understanding of </a:t>
            </a:r>
            <a:r>
              <a:rPr lang="en-US" sz="2800" b="1" dirty="0">
                <a:latin typeface="Arial" panose="020B0604020202020204" pitchFamily="34" charset="0"/>
                <a:cs typeface="Arial" panose="020B0604020202020204" pitchFamily="34" charset="0"/>
              </a:rPr>
              <a:t>MNPs’ environmental and food-related impacts </a:t>
            </a:r>
            <a:r>
              <a:rPr lang="en-US" sz="2800" dirty="0">
                <a:latin typeface="Arial" panose="020B0604020202020204" pitchFamily="34" charset="0"/>
                <a:cs typeface="Arial" panose="020B0604020202020204" pitchFamily="34" charset="0"/>
              </a:rPr>
              <a:t>with a particular focus on </a:t>
            </a:r>
            <a:r>
              <a:rPr lang="en-US" sz="2800" b="1" dirty="0">
                <a:latin typeface="Arial" panose="020B0604020202020204" pitchFamily="34" charset="0"/>
                <a:cs typeface="Arial" panose="020B0604020202020204" pitchFamily="34" charset="0"/>
              </a:rPr>
              <a:t>agriculture.</a:t>
            </a:r>
            <a:endParaRPr lang="en-SI" sz="2500" dirty="0"/>
          </a:p>
        </p:txBody>
      </p:sp>
    </p:spTree>
    <p:extLst>
      <p:ext uri="{BB962C8B-B14F-4D97-AF65-F5344CB8AC3E}">
        <p14:creationId xmlns:p14="http://schemas.microsoft.com/office/powerpoint/2010/main" val="2751664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E4852D-2DA1-4394-B8F5-65C940A5F2C3}"/>
              </a:ext>
            </a:extLst>
          </p:cNvPr>
          <p:cNvSpPr/>
          <p:nvPr/>
        </p:nvSpPr>
        <p:spPr>
          <a:xfrm>
            <a:off x="3155603" y="897260"/>
            <a:ext cx="5665333" cy="477054"/>
          </a:xfrm>
          <a:prstGeom prst="rect">
            <a:avLst/>
          </a:prstGeom>
        </p:spPr>
        <p:txBody>
          <a:bodyPr wrap="none">
            <a:spAutoFit/>
          </a:bodyPr>
          <a:lstStyle/>
          <a:p>
            <a:pPr marL="114300" indent="0">
              <a:buNone/>
            </a:pPr>
            <a:r>
              <a:rPr lang="en-SI" sz="2500" b="1" dirty="0">
                <a:solidFill>
                  <a:schemeClr val="tx1"/>
                </a:solidFill>
                <a:latin typeface="Arial" panose="020B0604020202020204" pitchFamily="34" charset="0"/>
                <a:cs typeface="Arial" panose="020B0604020202020204" pitchFamily="34" charset="0"/>
              </a:rPr>
              <a:t>The </a:t>
            </a:r>
            <a:r>
              <a:rPr lang="en-SI" sz="2500" b="1" dirty="0" err="1">
                <a:solidFill>
                  <a:schemeClr val="tx1"/>
                </a:solidFill>
                <a:latin typeface="Arial" panose="020B0604020202020204" pitchFamily="34" charset="0"/>
                <a:cs typeface="Arial" panose="020B0604020202020204" pitchFamily="34" charset="0"/>
              </a:rPr>
              <a:t>InPlasTwin</a:t>
            </a:r>
            <a:r>
              <a:rPr lang="en-SI" sz="2500" b="1" dirty="0">
                <a:solidFill>
                  <a:schemeClr val="tx1"/>
                </a:solidFill>
                <a:latin typeface="Arial" panose="020B0604020202020204" pitchFamily="34" charset="0"/>
                <a:cs typeface="Arial" panose="020B0604020202020204" pitchFamily="34" charset="0"/>
              </a:rPr>
              <a:t> Specific Objective</a:t>
            </a:r>
            <a:r>
              <a:rPr lang="en-US" sz="2500" b="1" dirty="0">
                <a:solidFill>
                  <a:schemeClr val="tx1"/>
                </a:solidFill>
                <a:latin typeface="Arial" panose="020B0604020202020204" pitchFamily="34" charset="0"/>
                <a:cs typeface="Arial" panose="020B0604020202020204" pitchFamily="34" charset="0"/>
              </a:rPr>
              <a:t>s</a:t>
            </a:r>
            <a:endParaRPr lang="sl-SI" sz="2500" b="1" dirty="0">
              <a:solidFill>
                <a:schemeClr val="tx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BEBC8AC-6185-4F44-952D-74E1F0BC463C}"/>
              </a:ext>
            </a:extLst>
          </p:cNvPr>
          <p:cNvPicPr/>
          <p:nvPr/>
        </p:nvPicPr>
        <p:blipFill>
          <a:blip r:embed="rId3"/>
          <a:stretch>
            <a:fillRect/>
          </a:stretch>
        </p:blipFill>
        <p:spPr>
          <a:xfrm>
            <a:off x="2895214" y="1694550"/>
            <a:ext cx="6186112" cy="4027663"/>
          </a:xfrm>
          <a:prstGeom prst="rect">
            <a:avLst/>
          </a:prstGeom>
        </p:spPr>
      </p:pic>
      <p:pic>
        <p:nvPicPr>
          <p:cNvPr id="8" name="Picture 7">
            <a:extLst>
              <a:ext uri="{FF2B5EF4-FFF2-40B4-BE49-F238E27FC236}">
                <a16:creationId xmlns:a16="http://schemas.microsoft.com/office/drawing/2014/main" id="{86B62E57-4ABF-4426-842B-E42D91828222}"/>
              </a:ext>
            </a:extLst>
          </p:cNvPr>
          <p:cNvPicPr>
            <a:picLocks noChangeAspect="1"/>
          </p:cNvPicPr>
          <p:nvPr/>
        </p:nvPicPr>
        <p:blipFill>
          <a:blip r:embed="rId4"/>
          <a:stretch>
            <a:fillRect/>
          </a:stretch>
        </p:blipFill>
        <p:spPr>
          <a:xfrm>
            <a:off x="1539032" y="935732"/>
            <a:ext cx="1287439" cy="2700000"/>
          </a:xfrm>
          <a:prstGeom prst="rect">
            <a:avLst/>
          </a:prstGeom>
        </p:spPr>
      </p:pic>
      <p:pic>
        <p:nvPicPr>
          <p:cNvPr id="9" name="Picture 8">
            <a:extLst>
              <a:ext uri="{FF2B5EF4-FFF2-40B4-BE49-F238E27FC236}">
                <a16:creationId xmlns:a16="http://schemas.microsoft.com/office/drawing/2014/main" id="{282A802F-359F-40E2-9EAA-39004E9D5A52}"/>
              </a:ext>
            </a:extLst>
          </p:cNvPr>
          <p:cNvPicPr>
            <a:picLocks noChangeAspect="1"/>
          </p:cNvPicPr>
          <p:nvPr/>
        </p:nvPicPr>
        <p:blipFill>
          <a:blip r:embed="rId5"/>
          <a:stretch>
            <a:fillRect/>
          </a:stretch>
        </p:blipFill>
        <p:spPr>
          <a:xfrm>
            <a:off x="9200624" y="935732"/>
            <a:ext cx="1287439" cy="2700000"/>
          </a:xfrm>
          <a:prstGeom prst="rect">
            <a:avLst/>
          </a:prstGeom>
        </p:spPr>
      </p:pic>
      <p:pic>
        <p:nvPicPr>
          <p:cNvPr id="10" name="Picture 9">
            <a:extLst>
              <a:ext uri="{FF2B5EF4-FFF2-40B4-BE49-F238E27FC236}">
                <a16:creationId xmlns:a16="http://schemas.microsoft.com/office/drawing/2014/main" id="{F8A7070B-BB57-45D3-B78B-7CB59A6A327F}"/>
              </a:ext>
            </a:extLst>
          </p:cNvPr>
          <p:cNvPicPr>
            <a:picLocks noChangeAspect="1"/>
          </p:cNvPicPr>
          <p:nvPr/>
        </p:nvPicPr>
        <p:blipFill>
          <a:blip r:embed="rId6"/>
          <a:stretch>
            <a:fillRect/>
          </a:stretch>
        </p:blipFill>
        <p:spPr>
          <a:xfrm>
            <a:off x="1539031" y="3888381"/>
            <a:ext cx="1287439" cy="2700000"/>
          </a:xfrm>
          <a:prstGeom prst="rect">
            <a:avLst/>
          </a:prstGeom>
        </p:spPr>
      </p:pic>
      <p:pic>
        <p:nvPicPr>
          <p:cNvPr id="11" name="Picture 10">
            <a:extLst>
              <a:ext uri="{FF2B5EF4-FFF2-40B4-BE49-F238E27FC236}">
                <a16:creationId xmlns:a16="http://schemas.microsoft.com/office/drawing/2014/main" id="{5F089044-4D44-4965-826D-EDED73199A58}"/>
              </a:ext>
            </a:extLst>
          </p:cNvPr>
          <p:cNvPicPr>
            <a:picLocks noChangeAspect="1"/>
          </p:cNvPicPr>
          <p:nvPr/>
        </p:nvPicPr>
        <p:blipFill>
          <a:blip r:embed="rId7"/>
          <a:stretch>
            <a:fillRect/>
          </a:stretch>
        </p:blipFill>
        <p:spPr>
          <a:xfrm>
            <a:off x="9200623" y="3888381"/>
            <a:ext cx="1287439" cy="2700000"/>
          </a:xfrm>
          <a:prstGeom prst="rect">
            <a:avLst/>
          </a:prstGeom>
        </p:spPr>
      </p:pic>
    </p:spTree>
    <p:extLst>
      <p:ext uri="{BB962C8B-B14F-4D97-AF65-F5344CB8AC3E}">
        <p14:creationId xmlns:p14="http://schemas.microsoft.com/office/powerpoint/2010/main" val="178954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5E79DE-F513-4641-9805-810508081471}"/>
              </a:ext>
            </a:extLst>
          </p:cNvPr>
          <p:cNvSpPr/>
          <p:nvPr/>
        </p:nvSpPr>
        <p:spPr>
          <a:xfrm>
            <a:off x="4213190" y="796875"/>
            <a:ext cx="4892686" cy="630942"/>
          </a:xfrm>
          <a:prstGeom prst="rect">
            <a:avLst/>
          </a:prstGeom>
        </p:spPr>
        <p:txBody>
          <a:bodyPr wrap="none">
            <a:spAutoFit/>
          </a:bodyPr>
          <a:lstStyle/>
          <a:p>
            <a:pPr marL="114300" indent="0">
              <a:buNone/>
            </a:pPr>
            <a:r>
              <a:rPr lang="en-US" sz="3500" b="1" dirty="0">
                <a:solidFill>
                  <a:schemeClr val="tx1"/>
                </a:solidFill>
              </a:rPr>
              <a:t>Knowledge exchange</a:t>
            </a:r>
            <a:endParaRPr lang="sl-SI" sz="3500" b="1" dirty="0">
              <a:solidFill>
                <a:schemeClr val="tx1"/>
              </a:solidFill>
            </a:endParaRPr>
          </a:p>
        </p:txBody>
      </p:sp>
      <p:grpSp>
        <p:nvGrpSpPr>
          <p:cNvPr id="4" name="Group 3">
            <a:extLst>
              <a:ext uri="{FF2B5EF4-FFF2-40B4-BE49-F238E27FC236}">
                <a16:creationId xmlns:a16="http://schemas.microsoft.com/office/drawing/2014/main" id="{B3687AFC-9EBC-48A2-854D-59A1662502D1}"/>
              </a:ext>
            </a:extLst>
          </p:cNvPr>
          <p:cNvGrpSpPr/>
          <p:nvPr/>
        </p:nvGrpSpPr>
        <p:grpSpPr>
          <a:xfrm>
            <a:off x="3918322" y="5078604"/>
            <a:ext cx="5070101" cy="1075354"/>
            <a:chOff x="2871337" y="691024"/>
            <a:chExt cx="6449325" cy="1590782"/>
          </a:xfrm>
        </p:grpSpPr>
        <p:pic>
          <p:nvPicPr>
            <p:cNvPr id="5" name="Picture 4">
              <a:extLst>
                <a:ext uri="{FF2B5EF4-FFF2-40B4-BE49-F238E27FC236}">
                  <a16:creationId xmlns:a16="http://schemas.microsoft.com/office/drawing/2014/main" id="{08F1688C-3B9F-4E26-B7CF-1F2DD75B04D3}"/>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b="9736"/>
            <a:stretch/>
          </p:blipFill>
          <p:spPr>
            <a:xfrm>
              <a:off x="2871337" y="691024"/>
              <a:ext cx="6449325" cy="1590782"/>
            </a:xfrm>
            <a:prstGeom prst="rect">
              <a:avLst/>
            </a:prstGeom>
          </p:spPr>
        </p:pic>
        <p:pic>
          <p:nvPicPr>
            <p:cNvPr id="6" name="Picture 5">
              <a:extLst>
                <a:ext uri="{FF2B5EF4-FFF2-40B4-BE49-F238E27FC236}">
                  <a16:creationId xmlns:a16="http://schemas.microsoft.com/office/drawing/2014/main" id="{EFA1D829-C170-40DC-B046-B6685D11340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5383125" y="903170"/>
              <a:ext cx="1126732" cy="774628"/>
            </a:xfrm>
            <a:prstGeom prst="rect">
              <a:avLst/>
            </a:prstGeom>
          </p:spPr>
        </p:pic>
        <p:pic>
          <p:nvPicPr>
            <p:cNvPr id="7" name="Picture 6">
              <a:extLst>
                <a:ext uri="{FF2B5EF4-FFF2-40B4-BE49-F238E27FC236}">
                  <a16:creationId xmlns:a16="http://schemas.microsoft.com/office/drawing/2014/main" id="{69B767CD-2FDF-4906-BEFA-5655220D168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7443432" y="827668"/>
              <a:ext cx="1578213" cy="1085021"/>
            </a:xfrm>
            <a:prstGeom prst="rect">
              <a:avLst/>
            </a:prstGeom>
          </p:spPr>
        </p:pic>
        <p:pic>
          <p:nvPicPr>
            <p:cNvPr id="8" name="Picture 7">
              <a:extLst>
                <a:ext uri="{FF2B5EF4-FFF2-40B4-BE49-F238E27FC236}">
                  <a16:creationId xmlns:a16="http://schemas.microsoft.com/office/drawing/2014/main" id="{E710189A-CE58-43F8-8188-55E0D20913D6}"/>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09" b="96117" l="8036" r="94643">
                          <a14:foregroundMark x1="8482" y1="51133" x2="8482" y2="51133"/>
                          <a14:foregroundMark x1="55804" y1="92557" x2="55804" y2="92557"/>
                          <a14:foregroundMark x1="90179" y1="47896" x2="90179" y2="47896"/>
                          <a14:foregroundMark x1="94643" y1="54045" x2="94643" y2="54045"/>
                          <a14:foregroundMark x1="54018" y1="96117" x2="54018" y2="96117"/>
                        </a14:backgroundRemoval>
                      </a14:imgEffect>
                    </a14:imgLayer>
                  </a14:imgProps>
                </a:ext>
              </a:extLst>
            </a:blip>
            <a:stretch>
              <a:fillRect/>
            </a:stretch>
          </p:blipFill>
          <p:spPr>
            <a:xfrm rot="2111177">
              <a:off x="5697357" y="1156915"/>
              <a:ext cx="143134" cy="267134"/>
            </a:xfrm>
            <a:prstGeom prst="rect">
              <a:avLst/>
            </a:prstGeom>
          </p:spPr>
        </p:pic>
        <p:pic>
          <p:nvPicPr>
            <p:cNvPr id="9" name="Picture 8">
              <a:extLst>
                <a:ext uri="{FF2B5EF4-FFF2-40B4-BE49-F238E27FC236}">
                  <a16:creationId xmlns:a16="http://schemas.microsoft.com/office/drawing/2014/main" id="{A8613B3B-F75F-488A-B20C-71290A6404C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09" b="96117" l="8036" r="94643">
                          <a14:foregroundMark x1="8482" y1="51133" x2="8482" y2="51133"/>
                          <a14:foregroundMark x1="55804" y1="92557" x2="55804" y2="92557"/>
                          <a14:foregroundMark x1="90179" y1="47896" x2="90179" y2="47896"/>
                          <a14:foregroundMark x1="94643" y1="54045" x2="94643" y2="54045"/>
                          <a14:foregroundMark x1="54018" y1="96117" x2="54018" y2="96117"/>
                        </a14:backgroundRemoval>
                      </a14:imgEffect>
                    </a14:imgLayer>
                  </a14:imgProps>
                </a:ext>
              </a:extLst>
            </a:blip>
            <a:stretch>
              <a:fillRect/>
            </a:stretch>
          </p:blipFill>
          <p:spPr>
            <a:xfrm rot="19886043">
              <a:off x="6059585" y="1260643"/>
              <a:ext cx="158807" cy="219069"/>
            </a:xfrm>
            <a:prstGeom prst="rect">
              <a:avLst/>
            </a:prstGeom>
          </p:spPr>
        </p:pic>
        <p:pic>
          <p:nvPicPr>
            <p:cNvPr id="10" name="Picture 9">
              <a:extLst>
                <a:ext uri="{FF2B5EF4-FFF2-40B4-BE49-F238E27FC236}">
                  <a16:creationId xmlns:a16="http://schemas.microsoft.com/office/drawing/2014/main" id="{598E7065-86B7-40C6-9A0B-44F44CAC92B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09" b="96117" l="8036" r="94643">
                          <a14:foregroundMark x1="8482" y1="51133" x2="8482" y2="51133"/>
                          <a14:foregroundMark x1="55804" y1="92557" x2="55804" y2="92557"/>
                          <a14:foregroundMark x1="90179" y1="47896" x2="90179" y2="47896"/>
                          <a14:foregroundMark x1="94643" y1="54045" x2="94643" y2="54045"/>
                          <a14:foregroundMark x1="54018" y1="96117" x2="54018" y2="96117"/>
                        </a14:backgroundRemoval>
                      </a14:imgEffect>
                    </a14:imgLayer>
                  </a14:imgProps>
                </a:ext>
              </a:extLst>
            </a:blip>
            <a:stretch>
              <a:fillRect/>
            </a:stretch>
          </p:blipFill>
          <p:spPr>
            <a:xfrm rot="19886043">
              <a:off x="8439400" y="1185551"/>
              <a:ext cx="275608" cy="380192"/>
            </a:xfrm>
            <a:prstGeom prst="rect">
              <a:avLst/>
            </a:prstGeom>
          </p:spPr>
        </p:pic>
        <p:pic>
          <p:nvPicPr>
            <p:cNvPr id="11" name="Picture 10">
              <a:extLst>
                <a:ext uri="{FF2B5EF4-FFF2-40B4-BE49-F238E27FC236}">
                  <a16:creationId xmlns:a16="http://schemas.microsoft.com/office/drawing/2014/main" id="{03396367-2DBD-4ED7-B46B-F8EE43450FD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09" b="96117" l="8036" r="94643">
                          <a14:foregroundMark x1="8482" y1="51133" x2="8482" y2="51133"/>
                          <a14:foregroundMark x1="55804" y1="92557" x2="55804" y2="92557"/>
                          <a14:foregroundMark x1="90179" y1="47896" x2="90179" y2="47896"/>
                          <a14:foregroundMark x1="94643" y1="54045" x2="94643" y2="54045"/>
                          <a14:foregroundMark x1="54018" y1="96117" x2="54018" y2="96117"/>
                        </a14:backgroundRemoval>
                      </a14:imgEffect>
                    </a14:imgLayer>
                  </a14:imgProps>
                </a:ext>
              </a:extLst>
            </a:blip>
            <a:stretch>
              <a:fillRect/>
            </a:stretch>
          </p:blipFill>
          <p:spPr>
            <a:xfrm rot="2298238">
              <a:off x="7862725" y="1201204"/>
              <a:ext cx="256723" cy="354141"/>
            </a:xfrm>
            <a:prstGeom prst="rect">
              <a:avLst/>
            </a:prstGeom>
          </p:spPr>
        </p:pic>
        <p:pic>
          <p:nvPicPr>
            <p:cNvPr id="12" name="Picture 11">
              <a:extLst>
                <a:ext uri="{FF2B5EF4-FFF2-40B4-BE49-F238E27FC236}">
                  <a16:creationId xmlns:a16="http://schemas.microsoft.com/office/drawing/2014/main" id="{4EEA9F75-26E2-4C0B-BBA4-454928C34DE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09" b="96117" l="8036" r="94643">
                          <a14:foregroundMark x1="8482" y1="51133" x2="8482" y2="51133"/>
                          <a14:foregroundMark x1="55804" y1="92557" x2="55804" y2="92557"/>
                          <a14:foregroundMark x1="90179" y1="47896" x2="90179" y2="47896"/>
                          <a14:foregroundMark x1="94643" y1="54045" x2="94643" y2="54045"/>
                          <a14:foregroundMark x1="54018" y1="96117" x2="54018" y2="96117"/>
                        </a14:backgroundRemoval>
                      </a14:imgEffect>
                    </a14:imgLayer>
                  </a14:imgProps>
                </a:ext>
              </a:extLst>
            </a:blip>
            <a:stretch>
              <a:fillRect/>
            </a:stretch>
          </p:blipFill>
          <p:spPr>
            <a:xfrm rot="1480503">
              <a:off x="8199538" y="1349734"/>
              <a:ext cx="275608" cy="380192"/>
            </a:xfrm>
            <a:prstGeom prst="rect">
              <a:avLst/>
            </a:prstGeom>
          </p:spPr>
        </p:pic>
      </p:grpSp>
      <p:pic>
        <p:nvPicPr>
          <p:cNvPr id="13" name="Picture 12">
            <a:extLst>
              <a:ext uri="{FF2B5EF4-FFF2-40B4-BE49-F238E27FC236}">
                <a16:creationId xmlns:a16="http://schemas.microsoft.com/office/drawing/2014/main" id="{8452B8ED-A2E1-44B9-91DD-DE6373050F54}"/>
              </a:ext>
            </a:extLst>
          </p:cNvPr>
          <p:cNvPicPr>
            <a:picLocks noChangeAspect="1"/>
          </p:cNvPicPr>
          <p:nvPr/>
        </p:nvPicPr>
        <p:blipFill>
          <a:blip r:embed="rId9"/>
          <a:stretch>
            <a:fillRect/>
          </a:stretch>
        </p:blipFill>
        <p:spPr>
          <a:xfrm>
            <a:off x="3409914" y="2799164"/>
            <a:ext cx="6154506" cy="1898277"/>
          </a:xfrm>
          <a:prstGeom prst="rect">
            <a:avLst/>
          </a:prstGeom>
          <a:ln w="28575">
            <a:solidFill>
              <a:schemeClr val="accent1"/>
            </a:solidFill>
          </a:ln>
        </p:spPr>
      </p:pic>
      <p:sp>
        <p:nvSpPr>
          <p:cNvPr id="15" name="Rectangle 14">
            <a:extLst>
              <a:ext uri="{FF2B5EF4-FFF2-40B4-BE49-F238E27FC236}">
                <a16:creationId xmlns:a16="http://schemas.microsoft.com/office/drawing/2014/main" id="{3D296BF1-9760-48ED-A92E-EA19636C7121}"/>
              </a:ext>
            </a:extLst>
          </p:cNvPr>
          <p:cNvSpPr/>
          <p:nvPr/>
        </p:nvSpPr>
        <p:spPr>
          <a:xfrm>
            <a:off x="1311001" y="1735122"/>
            <a:ext cx="10284741" cy="800219"/>
          </a:xfrm>
          <a:prstGeom prst="rect">
            <a:avLst/>
          </a:prstGeom>
        </p:spPr>
        <p:txBody>
          <a:bodyPr wrap="square">
            <a:spAutoFit/>
          </a:bodyPr>
          <a:lstStyle/>
          <a:p>
            <a:pPr algn="ctr"/>
            <a:r>
              <a:rPr lang="en-GB" sz="2300" b="1" dirty="0">
                <a:latin typeface="Arial" panose="020B0604020202020204" pitchFamily="34" charset="0"/>
                <a:ea typeface="Calibri" panose="020F0502020204030204" pitchFamily="34" charset="0"/>
                <a:cs typeface="Arial" panose="020B0604020202020204" pitchFamily="34" charset="0"/>
              </a:rPr>
              <a:t>Investigating the uptake and impact of micro- and </a:t>
            </a:r>
            <a:r>
              <a:rPr lang="en-GB" sz="2300" b="1" dirty="0" err="1">
                <a:latin typeface="Arial" panose="020B0604020202020204" pitchFamily="34" charset="0"/>
                <a:ea typeface="Calibri" panose="020F0502020204030204" pitchFamily="34" charset="0"/>
                <a:cs typeface="Arial" panose="020B0604020202020204" pitchFamily="34" charset="0"/>
              </a:rPr>
              <a:t>nanoplastics</a:t>
            </a:r>
            <a:r>
              <a:rPr lang="en-GB" sz="2300" b="1" dirty="0">
                <a:latin typeface="Arial" panose="020B0604020202020204" pitchFamily="34" charset="0"/>
                <a:ea typeface="Calibri" panose="020F0502020204030204" pitchFamily="34" charset="0"/>
                <a:cs typeface="Arial" panose="020B0604020202020204" pitchFamily="34" charset="0"/>
              </a:rPr>
              <a:t> from mulching film degradation on strawberries through twinning action</a:t>
            </a:r>
            <a:endParaRPr lang="en-SI" sz="2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2905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D60E50-92E0-4EE6-B91F-0669940A64B2}"/>
              </a:ext>
            </a:extLst>
          </p:cNvPr>
          <p:cNvSpPr/>
          <p:nvPr/>
        </p:nvSpPr>
        <p:spPr>
          <a:xfrm>
            <a:off x="1317287" y="1068741"/>
            <a:ext cx="9557425" cy="630942"/>
          </a:xfrm>
          <a:prstGeom prst="rect">
            <a:avLst/>
          </a:prstGeom>
        </p:spPr>
        <p:txBody>
          <a:bodyPr wrap="none">
            <a:spAutoFit/>
          </a:bodyPr>
          <a:lstStyle/>
          <a:p>
            <a:pPr marL="114300" indent="0">
              <a:buNone/>
            </a:pPr>
            <a:r>
              <a:rPr lang="sl-SI" sz="3500" b="1" dirty="0">
                <a:solidFill>
                  <a:schemeClr val="tx1"/>
                </a:solidFill>
                <a:latin typeface="Arial" panose="020B0604020202020204" pitchFamily="34" charset="0"/>
                <a:cs typeface="Arial" panose="020B0604020202020204" pitchFamily="34" charset="0"/>
              </a:rPr>
              <a:t>A </a:t>
            </a:r>
            <a:r>
              <a:rPr lang="sl-SI" sz="3500" b="1" dirty="0" err="1">
                <a:solidFill>
                  <a:schemeClr val="tx1"/>
                </a:solidFill>
                <a:latin typeface="Arial" panose="020B0604020202020204" pitchFamily="34" charset="0"/>
                <a:cs typeface="Arial" panose="020B0604020202020204" pitchFamily="34" charset="0"/>
              </a:rPr>
              <a:t>Roadmap</a:t>
            </a:r>
            <a:r>
              <a:rPr lang="sl-SI" sz="3500" b="1" dirty="0">
                <a:solidFill>
                  <a:schemeClr val="tx1"/>
                </a:solidFill>
                <a:latin typeface="Arial" panose="020B0604020202020204" pitchFamily="34" charset="0"/>
                <a:cs typeface="Arial" panose="020B0604020202020204" pitchFamily="34" charset="0"/>
              </a:rPr>
              <a:t> </a:t>
            </a:r>
            <a:r>
              <a:rPr lang="sl-SI" sz="3500" b="1" dirty="0" err="1">
                <a:solidFill>
                  <a:schemeClr val="tx1"/>
                </a:solidFill>
                <a:latin typeface="Arial" panose="020B0604020202020204" pitchFamily="34" charset="0"/>
                <a:cs typeface="Arial" panose="020B0604020202020204" pitchFamily="34" charset="0"/>
              </a:rPr>
              <a:t>for</a:t>
            </a:r>
            <a:r>
              <a:rPr lang="en-US" sz="3500" b="1" dirty="0">
                <a:solidFill>
                  <a:schemeClr val="tx1"/>
                </a:solidFill>
                <a:latin typeface="Arial" panose="020B0604020202020204" pitchFamily="34" charset="0"/>
                <a:cs typeface="Arial" panose="020B0604020202020204" pitchFamily="34" charset="0"/>
              </a:rPr>
              <a:t> </a:t>
            </a:r>
            <a:r>
              <a:rPr lang="sl-SI" sz="3500" b="1" dirty="0" err="1">
                <a:solidFill>
                  <a:schemeClr val="tx1"/>
                </a:solidFill>
                <a:latin typeface="Arial" panose="020B0604020202020204" pitchFamily="34" charset="0"/>
                <a:cs typeface="Arial" panose="020B0604020202020204" pitchFamily="34" charset="0"/>
              </a:rPr>
              <a:t>Scientific</a:t>
            </a:r>
            <a:r>
              <a:rPr lang="sl-SI" sz="3500" b="1" dirty="0">
                <a:solidFill>
                  <a:schemeClr val="tx1"/>
                </a:solidFill>
                <a:latin typeface="Arial" panose="020B0604020202020204" pitchFamily="34" charset="0"/>
                <a:cs typeface="Arial" panose="020B0604020202020204" pitchFamily="34" charset="0"/>
              </a:rPr>
              <a:t> </a:t>
            </a:r>
            <a:r>
              <a:rPr lang="sl-SI" sz="3500" b="1" dirty="0" err="1">
                <a:solidFill>
                  <a:schemeClr val="tx1"/>
                </a:solidFill>
                <a:latin typeface="Arial" panose="020B0604020202020204" pitchFamily="34" charset="0"/>
                <a:cs typeface="Arial" panose="020B0604020202020204" pitchFamily="34" charset="0"/>
              </a:rPr>
              <a:t>Capacity</a:t>
            </a:r>
            <a:r>
              <a:rPr lang="sl-SI" sz="3500" b="1" dirty="0">
                <a:solidFill>
                  <a:schemeClr val="tx1"/>
                </a:solidFill>
                <a:latin typeface="Arial" panose="020B0604020202020204" pitchFamily="34" charset="0"/>
                <a:cs typeface="Arial" panose="020B0604020202020204" pitchFamily="34" charset="0"/>
              </a:rPr>
              <a:t> </a:t>
            </a:r>
            <a:r>
              <a:rPr lang="sl-SI" sz="3500" b="1" dirty="0" err="1">
                <a:solidFill>
                  <a:schemeClr val="tx1"/>
                </a:solidFill>
                <a:latin typeface="Arial" panose="020B0604020202020204" pitchFamily="34" charset="0"/>
                <a:cs typeface="Arial" panose="020B0604020202020204" pitchFamily="34" charset="0"/>
              </a:rPr>
              <a:t>Buildin</a:t>
            </a:r>
            <a:r>
              <a:rPr lang="en-US" sz="3500" b="1" dirty="0">
                <a:solidFill>
                  <a:schemeClr val="tx1"/>
                </a:solidFill>
                <a:latin typeface="Arial" panose="020B0604020202020204" pitchFamily="34" charset="0"/>
                <a:cs typeface="Arial" panose="020B0604020202020204" pitchFamily="34" charset="0"/>
              </a:rPr>
              <a:t>g</a:t>
            </a:r>
            <a:endParaRPr lang="sl-SI" sz="3500" b="1" dirty="0">
              <a:solidFill>
                <a:schemeClr val="tx1"/>
              </a:solidFill>
            </a:endParaRPr>
          </a:p>
        </p:txBody>
      </p:sp>
      <p:pic>
        <p:nvPicPr>
          <p:cNvPr id="3" name="Picture 2">
            <a:extLst>
              <a:ext uri="{FF2B5EF4-FFF2-40B4-BE49-F238E27FC236}">
                <a16:creationId xmlns:a16="http://schemas.microsoft.com/office/drawing/2014/main" id="{7CA921BE-BC9D-47D1-9072-9A4654513536}"/>
              </a:ext>
            </a:extLst>
          </p:cNvPr>
          <p:cNvPicPr>
            <a:picLocks noChangeAspect="1"/>
          </p:cNvPicPr>
          <p:nvPr/>
        </p:nvPicPr>
        <p:blipFill>
          <a:blip r:embed="rId3"/>
          <a:stretch>
            <a:fillRect/>
          </a:stretch>
        </p:blipFill>
        <p:spPr>
          <a:xfrm>
            <a:off x="554408" y="2009179"/>
            <a:ext cx="2508923" cy="3960000"/>
          </a:xfrm>
          <a:prstGeom prst="rect">
            <a:avLst/>
          </a:prstGeom>
        </p:spPr>
      </p:pic>
      <p:pic>
        <p:nvPicPr>
          <p:cNvPr id="4" name="Picture 3">
            <a:extLst>
              <a:ext uri="{FF2B5EF4-FFF2-40B4-BE49-F238E27FC236}">
                <a16:creationId xmlns:a16="http://schemas.microsoft.com/office/drawing/2014/main" id="{9D360788-9751-4B09-B158-4964FFDB20FE}"/>
              </a:ext>
            </a:extLst>
          </p:cNvPr>
          <p:cNvPicPr>
            <a:picLocks noChangeAspect="1"/>
          </p:cNvPicPr>
          <p:nvPr/>
        </p:nvPicPr>
        <p:blipFill>
          <a:blip r:embed="rId4"/>
          <a:stretch>
            <a:fillRect/>
          </a:stretch>
        </p:blipFill>
        <p:spPr>
          <a:xfrm>
            <a:off x="3171899" y="2009179"/>
            <a:ext cx="2745523" cy="3960000"/>
          </a:xfrm>
          <a:prstGeom prst="rect">
            <a:avLst/>
          </a:prstGeom>
        </p:spPr>
      </p:pic>
      <p:pic>
        <p:nvPicPr>
          <p:cNvPr id="5" name="Picture 4">
            <a:extLst>
              <a:ext uri="{FF2B5EF4-FFF2-40B4-BE49-F238E27FC236}">
                <a16:creationId xmlns:a16="http://schemas.microsoft.com/office/drawing/2014/main" id="{5FFCBF61-DF1B-4668-95D9-271105985340}"/>
              </a:ext>
            </a:extLst>
          </p:cNvPr>
          <p:cNvPicPr>
            <a:picLocks noChangeAspect="1"/>
          </p:cNvPicPr>
          <p:nvPr/>
        </p:nvPicPr>
        <p:blipFill>
          <a:blip r:embed="rId5"/>
          <a:stretch>
            <a:fillRect/>
          </a:stretch>
        </p:blipFill>
        <p:spPr>
          <a:xfrm>
            <a:off x="6274580" y="2009179"/>
            <a:ext cx="2717323" cy="3960000"/>
          </a:xfrm>
          <a:prstGeom prst="rect">
            <a:avLst/>
          </a:prstGeom>
        </p:spPr>
      </p:pic>
      <p:pic>
        <p:nvPicPr>
          <p:cNvPr id="6" name="Picture 5">
            <a:extLst>
              <a:ext uri="{FF2B5EF4-FFF2-40B4-BE49-F238E27FC236}">
                <a16:creationId xmlns:a16="http://schemas.microsoft.com/office/drawing/2014/main" id="{F9966598-53BC-4BDF-8853-EACF471AB550}"/>
              </a:ext>
            </a:extLst>
          </p:cNvPr>
          <p:cNvPicPr>
            <a:picLocks noChangeAspect="1"/>
          </p:cNvPicPr>
          <p:nvPr/>
        </p:nvPicPr>
        <p:blipFill>
          <a:blip r:embed="rId6"/>
          <a:stretch>
            <a:fillRect/>
          </a:stretch>
        </p:blipFill>
        <p:spPr>
          <a:xfrm>
            <a:off x="9363001" y="2017340"/>
            <a:ext cx="2551410" cy="3960000"/>
          </a:xfrm>
          <a:prstGeom prst="rect">
            <a:avLst/>
          </a:prstGeom>
        </p:spPr>
      </p:pic>
      <p:sp>
        <p:nvSpPr>
          <p:cNvPr id="7" name="Arrow: Right 6">
            <a:extLst>
              <a:ext uri="{FF2B5EF4-FFF2-40B4-BE49-F238E27FC236}">
                <a16:creationId xmlns:a16="http://schemas.microsoft.com/office/drawing/2014/main" id="{1EE4901D-AABC-4297-9DB3-52243E595922}"/>
              </a:ext>
            </a:extLst>
          </p:cNvPr>
          <p:cNvSpPr/>
          <p:nvPr/>
        </p:nvSpPr>
        <p:spPr>
          <a:xfrm>
            <a:off x="2776654" y="3429000"/>
            <a:ext cx="636705" cy="2843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a:p>
        </p:txBody>
      </p:sp>
      <p:sp>
        <p:nvSpPr>
          <p:cNvPr id="8" name="Arrow: Right 7">
            <a:extLst>
              <a:ext uri="{FF2B5EF4-FFF2-40B4-BE49-F238E27FC236}">
                <a16:creationId xmlns:a16="http://schemas.microsoft.com/office/drawing/2014/main" id="{F4F06E15-2696-40E9-888C-22E8A023E8AA}"/>
              </a:ext>
            </a:extLst>
          </p:cNvPr>
          <p:cNvSpPr/>
          <p:nvPr/>
        </p:nvSpPr>
        <p:spPr>
          <a:xfrm>
            <a:off x="5816826" y="3439222"/>
            <a:ext cx="636705" cy="2843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a:p>
        </p:txBody>
      </p:sp>
      <p:sp>
        <p:nvSpPr>
          <p:cNvPr id="9" name="Arrow: Right 8">
            <a:extLst>
              <a:ext uri="{FF2B5EF4-FFF2-40B4-BE49-F238E27FC236}">
                <a16:creationId xmlns:a16="http://schemas.microsoft.com/office/drawing/2014/main" id="{69DA1CBC-ED34-4643-9846-03ED9DE18EE8}"/>
              </a:ext>
            </a:extLst>
          </p:cNvPr>
          <p:cNvSpPr/>
          <p:nvPr/>
        </p:nvSpPr>
        <p:spPr>
          <a:xfrm>
            <a:off x="8855535" y="3439222"/>
            <a:ext cx="636705" cy="2843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a:p>
        </p:txBody>
      </p:sp>
    </p:spTree>
    <p:extLst>
      <p:ext uri="{BB962C8B-B14F-4D97-AF65-F5344CB8AC3E}">
        <p14:creationId xmlns:p14="http://schemas.microsoft.com/office/powerpoint/2010/main" val="319091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92739F-2D18-4156-8CF1-762F7F5EAF08}"/>
              </a:ext>
            </a:extLst>
          </p:cNvPr>
          <p:cNvPicPr>
            <a:picLocks noChangeAspect="1"/>
          </p:cNvPicPr>
          <p:nvPr/>
        </p:nvPicPr>
        <p:blipFill>
          <a:blip r:embed="rId3"/>
          <a:stretch>
            <a:fillRect/>
          </a:stretch>
        </p:blipFill>
        <p:spPr>
          <a:xfrm>
            <a:off x="326070" y="1610803"/>
            <a:ext cx="3092609" cy="4616687"/>
          </a:xfrm>
          <a:prstGeom prst="rect">
            <a:avLst/>
          </a:prstGeom>
        </p:spPr>
      </p:pic>
      <p:pic>
        <p:nvPicPr>
          <p:cNvPr id="3" name="Picture 2">
            <a:extLst>
              <a:ext uri="{FF2B5EF4-FFF2-40B4-BE49-F238E27FC236}">
                <a16:creationId xmlns:a16="http://schemas.microsoft.com/office/drawing/2014/main" id="{EA0C56EA-4825-44AC-93FC-A68326AC0691}"/>
              </a:ext>
            </a:extLst>
          </p:cNvPr>
          <p:cNvPicPr>
            <a:picLocks noChangeAspect="1"/>
          </p:cNvPicPr>
          <p:nvPr/>
        </p:nvPicPr>
        <p:blipFill>
          <a:blip r:embed="rId4"/>
          <a:stretch>
            <a:fillRect/>
          </a:stretch>
        </p:blipFill>
        <p:spPr>
          <a:xfrm>
            <a:off x="3530837" y="2519160"/>
            <a:ext cx="3065632" cy="2799972"/>
          </a:xfrm>
          <a:prstGeom prst="rect">
            <a:avLst/>
          </a:prstGeom>
        </p:spPr>
      </p:pic>
      <p:sp>
        <p:nvSpPr>
          <p:cNvPr id="4" name="Rectangle 3">
            <a:extLst>
              <a:ext uri="{FF2B5EF4-FFF2-40B4-BE49-F238E27FC236}">
                <a16:creationId xmlns:a16="http://schemas.microsoft.com/office/drawing/2014/main" id="{5AF3F8B4-6669-4151-8B00-C3FC49A8F57F}"/>
              </a:ext>
            </a:extLst>
          </p:cNvPr>
          <p:cNvSpPr/>
          <p:nvPr/>
        </p:nvSpPr>
        <p:spPr>
          <a:xfrm>
            <a:off x="1413405" y="907925"/>
            <a:ext cx="10344499" cy="630942"/>
          </a:xfrm>
          <a:prstGeom prst="rect">
            <a:avLst/>
          </a:prstGeom>
        </p:spPr>
        <p:txBody>
          <a:bodyPr wrap="none">
            <a:spAutoFit/>
          </a:bodyPr>
          <a:lstStyle/>
          <a:p>
            <a:r>
              <a:rPr lang="en-US" sz="3500" b="1" dirty="0">
                <a:solidFill>
                  <a:schemeClr val="tx1"/>
                </a:solidFill>
              </a:rPr>
              <a:t>Scientific and innovation capacity enlargement </a:t>
            </a:r>
            <a:endParaRPr lang="en-SI" sz="3500" dirty="0">
              <a:solidFill>
                <a:schemeClr val="tx1"/>
              </a:solidFill>
            </a:endParaRPr>
          </a:p>
        </p:txBody>
      </p:sp>
      <p:pic>
        <p:nvPicPr>
          <p:cNvPr id="5" name="Picture 4">
            <a:extLst>
              <a:ext uri="{FF2B5EF4-FFF2-40B4-BE49-F238E27FC236}">
                <a16:creationId xmlns:a16="http://schemas.microsoft.com/office/drawing/2014/main" id="{3E5030E5-66A3-4BC8-81E1-1386FF2BB277}"/>
              </a:ext>
            </a:extLst>
          </p:cNvPr>
          <p:cNvPicPr>
            <a:picLocks noChangeAspect="1"/>
          </p:cNvPicPr>
          <p:nvPr/>
        </p:nvPicPr>
        <p:blipFill>
          <a:blip r:embed="rId5"/>
          <a:stretch>
            <a:fillRect/>
          </a:stretch>
        </p:blipFill>
        <p:spPr>
          <a:xfrm>
            <a:off x="6932943" y="2676734"/>
            <a:ext cx="5036032" cy="232161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FFC638A7-4207-44E4-BC2A-5C27BB7F588D}"/>
              </a:ext>
            </a:extLst>
          </p:cNvPr>
          <p:cNvSpPr/>
          <p:nvPr/>
        </p:nvSpPr>
        <p:spPr>
          <a:xfrm>
            <a:off x="6708627" y="5057523"/>
            <a:ext cx="5368144" cy="523220"/>
          </a:xfrm>
          <a:prstGeom prst="rect">
            <a:avLst/>
          </a:prstGeom>
        </p:spPr>
        <p:txBody>
          <a:bodyPr wrap="square">
            <a:spAutoFit/>
          </a:bodyPr>
          <a:lstStyle/>
          <a:p>
            <a:pPr algn="r"/>
            <a:r>
              <a:rPr lang="en-US" dirty="0"/>
              <a:t>Strawberry fields located in </a:t>
            </a:r>
            <a:r>
              <a:rPr lang="en-US" dirty="0" err="1"/>
              <a:t>Varda</a:t>
            </a:r>
            <a:r>
              <a:rPr lang="en-US" dirty="0"/>
              <a:t>, </a:t>
            </a:r>
            <a:r>
              <a:rPr lang="en-GB" dirty="0"/>
              <a:t>Ilia Prefecture in Western Peloponnese</a:t>
            </a:r>
            <a:r>
              <a:rPr lang="en-US" dirty="0"/>
              <a:t>, Greece (photo taken by Prof. Dr. Dimitrios Savvas)</a:t>
            </a:r>
            <a:endParaRPr lang="en-SI" dirty="0"/>
          </a:p>
        </p:txBody>
      </p:sp>
    </p:spTree>
    <p:extLst>
      <p:ext uri="{BB962C8B-B14F-4D97-AF65-F5344CB8AC3E}">
        <p14:creationId xmlns:p14="http://schemas.microsoft.com/office/powerpoint/2010/main" val="207805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10" name="Google Shape;110;p16"/>
          <p:cNvPicPr preferRelativeResize="0"/>
          <p:nvPr/>
        </p:nvPicPr>
        <p:blipFill rotWithShape="1">
          <a:blip r:embed="rId3">
            <a:alphaModFix/>
          </a:blip>
          <a:srcRect/>
          <a:stretch/>
        </p:blipFill>
        <p:spPr>
          <a:xfrm>
            <a:off x="805477" y="3909003"/>
            <a:ext cx="10735339" cy="712424"/>
          </a:xfrm>
          <a:prstGeom prst="rect">
            <a:avLst/>
          </a:prstGeom>
          <a:noFill/>
          <a:ln>
            <a:noFill/>
          </a:ln>
        </p:spPr>
      </p:pic>
      <p:sp>
        <p:nvSpPr>
          <p:cNvPr id="4" name="Rectangle 3">
            <a:extLst>
              <a:ext uri="{FF2B5EF4-FFF2-40B4-BE49-F238E27FC236}">
                <a16:creationId xmlns:a16="http://schemas.microsoft.com/office/drawing/2014/main" id="{113E95D3-ACE4-4F5A-93E0-960A4AF52D97}"/>
              </a:ext>
            </a:extLst>
          </p:cNvPr>
          <p:cNvSpPr/>
          <p:nvPr/>
        </p:nvSpPr>
        <p:spPr>
          <a:xfrm>
            <a:off x="4981302" y="5709344"/>
            <a:ext cx="6026331" cy="769441"/>
          </a:xfrm>
          <a:prstGeom prst="rect">
            <a:avLst/>
          </a:prstGeom>
        </p:spPr>
        <p:txBody>
          <a:bodyPr wrap="square">
            <a:spAutoFit/>
          </a:bodyPr>
          <a:lstStyle/>
          <a:p>
            <a:pPr algn="just"/>
            <a:r>
              <a:rPr lang="en-US" sz="1100" dirty="0">
                <a:latin typeface="Arial" panose="020B0604020202020204" pitchFamily="34" charset="0"/>
              </a:rPr>
              <a:t>Funded by the European Union project </a:t>
            </a:r>
            <a:r>
              <a:rPr lang="en-US" sz="1100" dirty="0" err="1">
                <a:latin typeface="Arial" panose="020B0604020202020204" pitchFamily="34" charset="0"/>
              </a:rPr>
              <a:t>InPlasTwin</a:t>
            </a:r>
            <a:r>
              <a:rPr lang="en-US" sz="1100" dirty="0">
                <a:latin typeface="Arial" panose="020B0604020202020204" pitchFamily="34" charset="0"/>
              </a:rPr>
              <a:t>, grant agreement No. 101160289. The views and opinions expressed are, however, those of the author(s) only and do not necessarily reflect those of the European Union or the European Research Exec-</a:t>
            </a:r>
            <a:r>
              <a:rPr lang="en-US" sz="1100" dirty="0" err="1">
                <a:latin typeface="Arial" panose="020B0604020202020204" pitchFamily="34" charset="0"/>
              </a:rPr>
              <a:t>utive</a:t>
            </a:r>
            <a:r>
              <a:rPr lang="en-US" sz="1100" dirty="0">
                <a:latin typeface="Arial" panose="020B0604020202020204" pitchFamily="34" charset="0"/>
              </a:rPr>
              <a:t> Agency. Neither the European Union nor the granting authority can be held responsible for them.</a:t>
            </a:r>
            <a:endParaRPr lang="en-SI" sz="1100" dirty="0"/>
          </a:p>
        </p:txBody>
      </p:sp>
      <p:pic>
        <p:nvPicPr>
          <p:cNvPr id="7" name="Picture 6">
            <a:extLst>
              <a:ext uri="{FF2B5EF4-FFF2-40B4-BE49-F238E27FC236}">
                <a16:creationId xmlns:a16="http://schemas.microsoft.com/office/drawing/2014/main" id="{2A3D6E16-6BED-49D3-8CA1-FCE3D61B16E2}"/>
              </a:ext>
            </a:extLst>
          </p:cNvPr>
          <p:cNvPicPr>
            <a:picLocks noChangeAspect="1"/>
          </p:cNvPicPr>
          <p:nvPr/>
        </p:nvPicPr>
        <p:blipFill>
          <a:blip r:embed="rId4"/>
          <a:stretch>
            <a:fillRect/>
          </a:stretch>
        </p:blipFill>
        <p:spPr>
          <a:xfrm>
            <a:off x="4277196" y="2497423"/>
            <a:ext cx="3637607" cy="1264688"/>
          </a:xfrm>
          <a:prstGeom prst="rect">
            <a:avLst/>
          </a:prstGeom>
        </p:spPr>
      </p:pic>
    </p:spTree>
  </p:cSld>
  <p:clrMapOvr>
    <a:masterClrMapping/>
  </p:clrMapOvr>
</p:sld>
</file>

<file path=ppt/theme/theme1.xml><?xml version="1.0" encoding="utf-8"?>
<a:theme xmlns:a="http://schemas.openxmlformats.org/drawingml/2006/main" name="ENAG_eng">
  <a:themeElements>
    <a:clrScheme name="InPlasTwin">
      <a:dk1>
        <a:srgbClr val="34B693"/>
      </a:dk1>
      <a:lt1>
        <a:sysClr val="window" lastClr="FFFFFF"/>
      </a:lt1>
      <a:dk2>
        <a:srgbClr val="A5A5A5"/>
      </a:dk2>
      <a:lt2>
        <a:srgbClr val="E7E6E6"/>
      </a:lt2>
      <a:accent1>
        <a:srgbClr val="9FD4B5"/>
      </a:accent1>
      <a:accent2>
        <a:srgbClr val="9FD4B5"/>
      </a:accent2>
      <a:accent3>
        <a:srgbClr val="9FD4B5"/>
      </a:accent3>
      <a:accent4>
        <a:srgbClr val="9FD4B5"/>
      </a:accent4>
      <a:accent5>
        <a:srgbClr val="34B693"/>
      </a:accent5>
      <a:accent6>
        <a:srgbClr val="9FD4B5"/>
      </a:accent6>
      <a:hlink>
        <a:srgbClr val="E17171"/>
      </a:hlink>
      <a:folHlink>
        <a:srgbClr val="3A3838"/>
      </a:folHlink>
    </a:clrScheme>
    <a:fontScheme name="ENAG">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2069</TotalTime>
  <Words>297</Words>
  <Application>Microsoft Office PowerPoint</Application>
  <PresentationFormat>Widescreen</PresentationFormat>
  <Paragraphs>34</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Times New Roman</vt:lpstr>
      <vt:lpstr>Open Sans</vt:lpstr>
      <vt:lpstr>ENAG_eng</vt:lpstr>
      <vt:lpstr>PowerPoint Presentation</vt:lpstr>
      <vt:lpstr>PowerPoint Presentation</vt:lpstr>
      <vt:lpstr>PowerPoint Presentation</vt:lpstr>
      <vt:lpstr>Main objective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dc:creator>
  <cp:lastModifiedBy>Janja Vidmar</cp:lastModifiedBy>
  <cp:revision>140</cp:revision>
  <dcterms:created xsi:type="dcterms:W3CDTF">2022-11-10T14:52:10Z</dcterms:created>
  <dcterms:modified xsi:type="dcterms:W3CDTF">2026-04-29T06:42:30Z</dcterms:modified>
</cp:coreProperties>
</file>